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3.xml" ContentType="application/vnd.openxmlformats-officedocument.themeOverr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810" r:id="rId2"/>
    <p:sldId id="891" r:id="rId3"/>
    <p:sldId id="895" r:id="rId4"/>
    <p:sldId id="892" r:id="rId5"/>
    <p:sldId id="886" r:id="rId6"/>
    <p:sldId id="868" r:id="rId7"/>
    <p:sldId id="894" r:id="rId8"/>
    <p:sldId id="866" r:id="rId9"/>
    <p:sldId id="893" r:id="rId10"/>
    <p:sldId id="889" r:id="rId11"/>
    <p:sldId id="867" r:id="rId12"/>
    <p:sldId id="869" r:id="rId13"/>
    <p:sldId id="877" r:id="rId14"/>
    <p:sldId id="878" r:id="rId15"/>
    <p:sldId id="879" r:id="rId16"/>
    <p:sldId id="880" r:id="rId17"/>
    <p:sldId id="830" r:id="rId18"/>
    <p:sldId id="834" r:id="rId19"/>
    <p:sldId id="837" r:id="rId20"/>
    <p:sldId id="836" r:id="rId21"/>
    <p:sldId id="835" r:id="rId22"/>
    <p:sldId id="840" r:id="rId23"/>
    <p:sldId id="841" r:id="rId24"/>
    <p:sldId id="843" r:id="rId25"/>
    <p:sldId id="844" r:id="rId26"/>
    <p:sldId id="873" r:id="rId27"/>
    <p:sldId id="874" r:id="rId28"/>
    <p:sldId id="875" r:id="rId29"/>
    <p:sldId id="896" r:id="rId30"/>
    <p:sldId id="885" r:id="rId31"/>
    <p:sldId id="876" r:id="rId32"/>
    <p:sldId id="883" r:id="rId33"/>
    <p:sldId id="884" r:id="rId34"/>
    <p:sldId id="838" r:id="rId35"/>
    <p:sldId id="887" r:id="rId36"/>
    <p:sldId id="890" r:id="rId37"/>
    <p:sldId id="888" r:id="rId38"/>
  </p:sldIdLst>
  <p:sldSz cx="9144000" cy="6858000" type="screen4x3"/>
  <p:notesSz cx="6797675" cy="9926638"/>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DEB"/>
    <a:srgbClr val="E0417E"/>
    <a:srgbClr val="6A3A59"/>
    <a:srgbClr val="E03E7C"/>
    <a:srgbClr val="404040"/>
    <a:srgbClr val="7F7F7F"/>
    <a:srgbClr val="A6A6A6"/>
    <a:srgbClr val="BFBFBF"/>
    <a:srgbClr val="DAEDEF"/>
    <a:srgbClr val="D9D4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13" autoAdjust="0"/>
    <p:restoredTop sz="94719"/>
  </p:normalViewPr>
  <p:slideViewPr>
    <p:cSldViewPr snapToGrid="0">
      <p:cViewPr varScale="1">
        <p:scale>
          <a:sx n="72" d="100"/>
          <a:sy n="72" d="100"/>
        </p:scale>
        <p:origin x="163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fr-FR" dirty="0"/>
              <a:t>Comparatif du nombre de visites sur 3 ans</a:t>
            </a:r>
          </a:p>
        </c:rich>
      </c:tx>
      <c:layout>
        <c:manualLayout>
          <c:xMode val="edge"/>
          <c:yMode val="edge"/>
          <c:x val="0.27161523046092179"/>
          <c:y val="2.2315198964012496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Feuil1!$B$6</c:f>
              <c:strCache>
                <c:ptCount val="1"/>
                <c:pt idx="0">
                  <c:v>2018/2019</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Feuil1!$C$1:$L$1</c:f>
              <c:strCache>
                <c:ptCount val="10"/>
                <c:pt idx="0">
                  <c:v>Septembre</c:v>
                </c:pt>
                <c:pt idx="1">
                  <c:v>Octobre</c:v>
                </c:pt>
                <c:pt idx="2">
                  <c:v>Novembre</c:v>
                </c:pt>
                <c:pt idx="3">
                  <c:v>Décembre</c:v>
                </c:pt>
                <c:pt idx="4">
                  <c:v>Janvier</c:v>
                </c:pt>
                <c:pt idx="5">
                  <c:v>Février</c:v>
                </c:pt>
                <c:pt idx="6">
                  <c:v>Mars</c:v>
                </c:pt>
                <c:pt idx="7">
                  <c:v>Avril</c:v>
                </c:pt>
                <c:pt idx="8">
                  <c:v>Mai</c:v>
                </c:pt>
                <c:pt idx="9">
                  <c:v>Juin</c:v>
                </c:pt>
              </c:strCache>
            </c:strRef>
          </c:cat>
          <c:val>
            <c:numRef>
              <c:f>Feuil1!$C$6:$L$6</c:f>
              <c:numCache>
                <c:formatCode>#,##0</c:formatCode>
                <c:ptCount val="10"/>
                <c:pt idx="0">
                  <c:v>1176861</c:v>
                </c:pt>
                <c:pt idx="1">
                  <c:v>1351169</c:v>
                </c:pt>
                <c:pt idx="2">
                  <c:v>1742774</c:v>
                </c:pt>
                <c:pt idx="3">
                  <c:v>1360327</c:v>
                </c:pt>
                <c:pt idx="4">
                  <c:v>1757578</c:v>
                </c:pt>
                <c:pt idx="5">
                  <c:v>1528968</c:v>
                </c:pt>
                <c:pt idx="6">
                  <c:v>1498240</c:v>
                </c:pt>
                <c:pt idx="7">
                  <c:v>1353940</c:v>
                </c:pt>
                <c:pt idx="8">
                  <c:v>1087730</c:v>
                </c:pt>
                <c:pt idx="9">
                  <c:v>1265939</c:v>
                </c:pt>
              </c:numCache>
            </c:numRef>
          </c:val>
          <c:extLst xmlns:c16r2="http://schemas.microsoft.com/office/drawing/2015/06/chart">
            <c:ext xmlns:c16="http://schemas.microsoft.com/office/drawing/2014/chart" uri="{C3380CC4-5D6E-409C-BE32-E72D297353CC}">
              <c16:uniqueId val="{00000000-C774-BD4C-8DBA-BF63048F86F1}"/>
            </c:ext>
          </c:extLst>
        </c:ser>
        <c:ser>
          <c:idx val="1"/>
          <c:order val="1"/>
          <c:tx>
            <c:strRef>
              <c:f>Feuil1!$B$7</c:f>
              <c:strCache>
                <c:ptCount val="1"/>
                <c:pt idx="0">
                  <c:v>2019/2020</c:v>
                </c:pt>
              </c:strCache>
            </c:strRef>
          </c:tx>
          <c:spPr>
            <a:solidFill>
              <a:schemeClr val="accent4"/>
            </a:solidFill>
            <a:ln>
              <a:noFill/>
            </a:ln>
            <a:effectLst>
              <a:outerShdw blurRad="57150" dist="19050" dir="5400000" algn="ctr" rotWithShape="0">
                <a:srgbClr val="000000">
                  <a:alpha val="63000"/>
                </a:srgbClr>
              </a:outerShdw>
            </a:effectLst>
          </c:spPr>
          <c:invertIfNegative val="0"/>
          <c:cat>
            <c:strRef>
              <c:f>Feuil1!$C$1:$L$1</c:f>
              <c:strCache>
                <c:ptCount val="10"/>
                <c:pt idx="0">
                  <c:v>Septembre</c:v>
                </c:pt>
                <c:pt idx="1">
                  <c:v>Octobre</c:v>
                </c:pt>
                <c:pt idx="2">
                  <c:v>Novembre</c:v>
                </c:pt>
                <c:pt idx="3">
                  <c:v>Décembre</c:v>
                </c:pt>
                <c:pt idx="4">
                  <c:v>Janvier</c:v>
                </c:pt>
                <c:pt idx="5">
                  <c:v>Février</c:v>
                </c:pt>
                <c:pt idx="6">
                  <c:v>Mars</c:v>
                </c:pt>
                <c:pt idx="7">
                  <c:v>Avril</c:v>
                </c:pt>
                <c:pt idx="8">
                  <c:v>Mai</c:v>
                </c:pt>
                <c:pt idx="9">
                  <c:v>Juin</c:v>
                </c:pt>
              </c:strCache>
            </c:strRef>
          </c:cat>
          <c:val>
            <c:numRef>
              <c:f>Feuil1!$C$7:$L$7</c:f>
              <c:numCache>
                <c:formatCode>#,##0</c:formatCode>
                <c:ptCount val="10"/>
                <c:pt idx="0">
                  <c:v>929859</c:v>
                </c:pt>
                <c:pt idx="1">
                  <c:v>1192743</c:v>
                </c:pt>
                <c:pt idx="2">
                  <c:v>1520223</c:v>
                </c:pt>
                <c:pt idx="3">
                  <c:v>1397116</c:v>
                </c:pt>
                <c:pt idx="4">
                  <c:v>1719122</c:v>
                </c:pt>
                <c:pt idx="5">
                  <c:v>1088622</c:v>
                </c:pt>
                <c:pt idx="6">
                  <c:v>3386000</c:v>
                </c:pt>
                <c:pt idx="7">
                  <c:v>2479000</c:v>
                </c:pt>
                <c:pt idx="8">
                  <c:v>2898000</c:v>
                </c:pt>
                <c:pt idx="9">
                  <c:v>2469213</c:v>
                </c:pt>
              </c:numCache>
            </c:numRef>
          </c:val>
          <c:extLst xmlns:c16r2="http://schemas.microsoft.com/office/drawing/2015/06/chart">
            <c:ext xmlns:c16="http://schemas.microsoft.com/office/drawing/2014/chart" uri="{C3380CC4-5D6E-409C-BE32-E72D297353CC}">
              <c16:uniqueId val="{00000001-C774-BD4C-8DBA-BF63048F86F1}"/>
            </c:ext>
          </c:extLst>
        </c:ser>
        <c:ser>
          <c:idx val="2"/>
          <c:order val="2"/>
          <c:tx>
            <c:strRef>
              <c:f>Feuil1!$B$8</c:f>
              <c:strCache>
                <c:ptCount val="1"/>
                <c:pt idx="0">
                  <c:v>2020/2021</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Feuil1!$C$1:$L$1</c:f>
              <c:strCache>
                <c:ptCount val="10"/>
                <c:pt idx="0">
                  <c:v>Septembre</c:v>
                </c:pt>
                <c:pt idx="1">
                  <c:v>Octobre</c:v>
                </c:pt>
                <c:pt idx="2">
                  <c:v>Novembre</c:v>
                </c:pt>
                <c:pt idx="3">
                  <c:v>Décembre</c:v>
                </c:pt>
                <c:pt idx="4">
                  <c:v>Janvier</c:v>
                </c:pt>
                <c:pt idx="5">
                  <c:v>Février</c:v>
                </c:pt>
                <c:pt idx="6">
                  <c:v>Mars</c:v>
                </c:pt>
                <c:pt idx="7">
                  <c:v>Avril</c:v>
                </c:pt>
                <c:pt idx="8">
                  <c:v>Mai</c:v>
                </c:pt>
                <c:pt idx="9">
                  <c:v>Juin</c:v>
                </c:pt>
              </c:strCache>
            </c:strRef>
          </c:cat>
          <c:val>
            <c:numRef>
              <c:f>Feuil1!$C$8:$L$8</c:f>
              <c:numCache>
                <c:formatCode>#,##0</c:formatCode>
                <c:ptCount val="10"/>
                <c:pt idx="0">
                  <c:v>2112333</c:v>
                </c:pt>
                <c:pt idx="1">
                  <c:v>1999672</c:v>
                </c:pt>
                <c:pt idx="2">
                  <c:v>3168350</c:v>
                </c:pt>
                <c:pt idx="3">
                  <c:v>2068129</c:v>
                </c:pt>
                <c:pt idx="4">
                  <c:v>2816831</c:v>
                </c:pt>
                <c:pt idx="5">
                  <c:v>1853306</c:v>
                </c:pt>
                <c:pt idx="6">
                  <c:v>3145234</c:v>
                </c:pt>
                <c:pt idx="7">
                  <c:v>2799144</c:v>
                </c:pt>
                <c:pt idx="8">
                  <c:v>3093436</c:v>
                </c:pt>
                <c:pt idx="9">
                  <c:v>2350531</c:v>
                </c:pt>
              </c:numCache>
            </c:numRef>
          </c:val>
          <c:extLst xmlns:c16r2="http://schemas.microsoft.com/office/drawing/2015/06/chart">
            <c:ext xmlns:c16="http://schemas.microsoft.com/office/drawing/2014/chart" uri="{C3380CC4-5D6E-409C-BE32-E72D297353CC}">
              <c16:uniqueId val="{00000002-C774-BD4C-8DBA-BF63048F86F1}"/>
            </c:ext>
          </c:extLst>
        </c:ser>
        <c:dLbls>
          <c:showLegendKey val="0"/>
          <c:showVal val="0"/>
          <c:showCatName val="0"/>
          <c:showSerName val="0"/>
          <c:showPercent val="0"/>
          <c:showBubbleSize val="0"/>
        </c:dLbls>
        <c:gapWidth val="150"/>
        <c:axId val="484731848"/>
        <c:axId val="484728320"/>
      </c:barChart>
      <c:catAx>
        <c:axId val="484731848"/>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fr-FR"/>
                  <a:t>mois</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484728320"/>
        <c:crosses val="autoZero"/>
        <c:auto val="1"/>
        <c:lblAlgn val="ctr"/>
        <c:lblOffset val="100"/>
        <c:noMultiLvlLbl val="0"/>
      </c:catAx>
      <c:valAx>
        <c:axId val="4847283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fr-FR"/>
                  <a:t>nombre de visites</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484731848"/>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E2916C-459F-4D69-A305-42DED8CB337E}"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FR"/>
        </a:p>
      </dgm:t>
    </dgm:pt>
    <dgm:pt modelId="{87DD735F-6D33-4036-B879-05F06F37C365}">
      <dgm:prSet phldrT="[Texte]"/>
      <dgm:spPr>
        <a:solidFill>
          <a:schemeClr val="bg2"/>
        </a:solidFill>
        <a:ln>
          <a:solidFill>
            <a:schemeClr val="bg2"/>
          </a:solidFill>
        </a:ln>
      </dgm:spPr>
      <dgm:t>
        <a:bodyPr/>
        <a:lstStyle/>
        <a:p>
          <a:r>
            <a:rPr lang="fr-FR" dirty="0"/>
            <a:t>Cahier de textes </a:t>
          </a:r>
        </a:p>
      </dgm:t>
    </dgm:pt>
    <dgm:pt modelId="{0AC5F78B-6D05-4876-8188-E8FCFFBF20E8}" type="parTrans" cxnId="{563594FC-6C37-4289-8749-79A624CA659C}">
      <dgm:prSet/>
      <dgm:spPr/>
      <dgm:t>
        <a:bodyPr/>
        <a:lstStyle/>
        <a:p>
          <a:endParaRPr lang="fr-FR"/>
        </a:p>
      </dgm:t>
    </dgm:pt>
    <dgm:pt modelId="{867E6A75-DCB2-474B-9EC5-016453E814F6}" type="sibTrans" cxnId="{563594FC-6C37-4289-8749-79A624CA659C}">
      <dgm:prSet/>
      <dgm:spPr>
        <a:solidFill>
          <a:schemeClr val="bg2"/>
        </a:solidFill>
      </dgm:spPr>
      <dgm:t>
        <a:bodyPr/>
        <a:lstStyle/>
        <a:p>
          <a:endParaRPr lang="fr-FR"/>
        </a:p>
      </dgm:t>
    </dgm:pt>
    <dgm:pt modelId="{6E300672-5FCB-4E07-852F-FD2A4ABBE24D}">
      <dgm:prSet phldrT="[Texte]"/>
      <dgm:spPr>
        <a:solidFill>
          <a:schemeClr val="bg2"/>
        </a:solidFill>
      </dgm:spPr>
      <dgm:t>
        <a:bodyPr/>
        <a:lstStyle/>
        <a:p>
          <a:r>
            <a:rPr lang="fr-FR" dirty="0"/>
            <a:t>Travail à faire</a:t>
          </a:r>
        </a:p>
      </dgm:t>
    </dgm:pt>
    <dgm:pt modelId="{B7A9DBB0-E677-4F69-8515-2B633B0470A5}" type="parTrans" cxnId="{B8E7C513-0470-46A4-A9DE-2FDA4625A72F}">
      <dgm:prSet/>
      <dgm:spPr/>
      <dgm:t>
        <a:bodyPr/>
        <a:lstStyle/>
        <a:p>
          <a:endParaRPr lang="fr-FR"/>
        </a:p>
      </dgm:t>
    </dgm:pt>
    <dgm:pt modelId="{28B435C2-DD2A-444E-B5E1-7AB2870F076B}" type="sibTrans" cxnId="{B8E7C513-0470-46A4-A9DE-2FDA4625A72F}">
      <dgm:prSet/>
      <dgm:spPr>
        <a:solidFill>
          <a:schemeClr val="bg2"/>
        </a:solidFill>
      </dgm:spPr>
      <dgm:t>
        <a:bodyPr/>
        <a:lstStyle/>
        <a:p>
          <a:endParaRPr lang="fr-FR"/>
        </a:p>
      </dgm:t>
    </dgm:pt>
    <dgm:pt modelId="{D998BA1D-2A38-486F-863A-CB4FF3D53CBD}">
      <dgm:prSet phldrT="[Texte]"/>
      <dgm:spPr>
        <a:solidFill>
          <a:schemeClr val="bg2"/>
        </a:solidFill>
      </dgm:spPr>
      <dgm:t>
        <a:bodyPr/>
        <a:lstStyle/>
        <a:p>
          <a:r>
            <a:rPr lang="fr-FR" dirty="0"/>
            <a:t>Classeur pédagogique</a:t>
          </a:r>
        </a:p>
      </dgm:t>
    </dgm:pt>
    <dgm:pt modelId="{F918FB62-E3A2-4182-B580-84F77B0F9144}" type="parTrans" cxnId="{4AF2DD04-4816-4AC4-9229-BFCCBD9DF4C0}">
      <dgm:prSet/>
      <dgm:spPr/>
      <dgm:t>
        <a:bodyPr/>
        <a:lstStyle/>
        <a:p>
          <a:endParaRPr lang="fr-FR"/>
        </a:p>
      </dgm:t>
    </dgm:pt>
    <dgm:pt modelId="{45759B36-1385-4CA5-8445-B09D785190C1}" type="sibTrans" cxnId="{4AF2DD04-4816-4AC4-9229-BFCCBD9DF4C0}">
      <dgm:prSet/>
      <dgm:spPr>
        <a:solidFill>
          <a:schemeClr val="bg2"/>
        </a:solidFill>
      </dgm:spPr>
      <dgm:t>
        <a:bodyPr/>
        <a:lstStyle/>
        <a:p>
          <a:endParaRPr lang="fr-FR"/>
        </a:p>
      </dgm:t>
    </dgm:pt>
    <dgm:pt modelId="{0D7A4F67-3010-4579-9019-D940F586595A}" type="pres">
      <dgm:prSet presAssocID="{37E2916C-459F-4D69-A305-42DED8CB337E}" presName="cycle" presStyleCnt="0">
        <dgm:presLayoutVars>
          <dgm:dir/>
          <dgm:resizeHandles val="exact"/>
        </dgm:presLayoutVars>
      </dgm:prSet>
      <dgm:spPr/>
      <dgm:t>
        <a:bodyPr/>
        <a:lstStyle/>
        <a:p>
          <a:endParaRPr lang="fr-FR"/>
        </a:p>
      </dgm:t>
    </dgm:pt>
    <dgm:pt modelId="{CA6DA171-DFB2-43DA-9AE8-2FFDAE2A9BCA}" type="pres">
      <dgm:prSet presAssocID="{87DD735F-6D33-4036-B879-05F06F37C365}" presName="node" presStyleLbl="node1" presStyleIdx="0" presStyleCnt="3" custRadScaleRad="99796" custRadScaleInc="1744">
        <dgm:presLayoutVars>
          <dgm:bulletEnabled val="1"/>
        </dgm:presLayoutVars>
      </dgm:prSet>
      <dgm:spPr/>
      <dgm:t>
        <a:bodyPr/>
        <a:lstStyle/>
        <a:p>
          <a:endParaRPr lang="fr-FR"/>
        </a:p>
      </dgm:t>
    </dgm:pt>
    <dgm:pt modelId="{404045C5-D0A1-45F4-B4AD-8664DC026491}" type="pres">
      <dgm:prSet presAssocID="{867E6A75-DCB2-474B-9EC5-016453E814F6}" presName="sibTrans" presStyleLbl="sibTrans2D1" presStyleIdx="0" presStyleCnt="3"/>
      <dgm:spPr/>
      <dgm:t>
        <a:bodyPr/>
        <a:lstStyle/>
        <a:p>
          <a:endParaRPr lang="fr-FR"/>
        </a:p>
      </dgm:t>
    </dgm:pt>
    <dgm:pt modelId="{9B8358BC-5CE7-4D15-B0D7-8519B05A15B1}" type="pres">
      <dgm:prSet presAssocID="{867E6A75-DCB2-474B-9EC5-016453E814F6}" presName="connectorText" presStyleLbl="sibTrans2D1" presStyleIdx="0" presStyleCnt="3"/>
      <dgm:spPr/>
      <dgm:t>
        <a:bodyPr/>
        <a:lstStyle/>
        <a:p>
          <a:endParaRPr lang="fr-FR"/>
        </a:p>
      </dgm:t>
    </dgm:pt>
    <dgm:pt modelId="{38F0A771-B13D-4958-89D3-34BC2101AB58}" type="pres">
      <dgm:prSet presAssocID="{6E300672-5FCB-4E07-852F-FD2A4ABBE24D}" presName="node" presStyleLbl="node1" presStyleIdx="1" presStyleCnt="3">
        <dgm:presLayoutVars>
          <dgm:bulletEnabled val="1"/>
        </dgm:presLayoutVars>
      </dgm:prSet>
      <dgm:spPr/>
      <dgm:t>
        <a:bodyPr/>
        <a:lstStyle/>
        <a:p>
          <a:endParaRPr lang="fr-FR"/>
        </a:p>
      </dgm:t>
    </dgm:pt>
    <dgm:pt modelId="{D3DE8A06-2062-4286-ADD3-10284A2F0C31}" type="pres">
      <dgm:prSet presAssocID="{28B435C2-DD2A-444E-B5E1-7AB2870F076B}" presName="sibTrans" presStyleLbl="sibTrans2D1" presStyleIdx="1" presStyleCnt="3"/>
      <dgm:spPr/>
      <dgm:t>
        <a:bodyPr/>
        <a:lstStyle/>
        <a:p>
          <a:endParaRPr lang="fr-FR"/>
        </a:p>
      </dgm:t>
    </dgm:pt>
    <dgm:pt modelId="{BC15E6C5-65BB-4406-9A6C-78A3D2659DBC}" type="pres">
      <dgm:prSet presAssocID="{28B435C2-DD2A-444E-B5E1-7AB2870F076B}" presName="connectorText" presStyleLbl="sibTrans2D1" presStyleIdx="1" presStyleCnt="3"/>
      <dgm:spPr/>
      <dgm:t>
        <a:bodyPr/>
        <a:lstStyle/>
        <a:p>
          <a:endParaRPr lang="fr-FR"/>
        </a:p>
      </dgm:t>
    </dgm:pt>
    <dgm:pt modelId="{5B0E9873-2BF8-4023-B989-4D8FA96C7BC1}" type="pres">
      <dgm:prSet presAssocID="{D998BA1D-2A38-486F-863A-CB4FF3D53CBD}" presName="node" presStyleLbl="node1" presStyleIdx="2" presStyleCnt="3">
        <dgm:presLayoutVars>
          <dgm:bulletEnabled val="1"/>
        </dgm:presLayoutVars>
      </dgm:prSet>
      <dgm:spPr/>
      <dgm:t>
        <a:bodyPr/>
        <a:lstStyle/>
        <a:p>
          <a:endParaRPr lang="fr-FR"/>
        </a:p>
      </dgm:t>
    </dgm:pt>
    <dgm:pt modelId="{EF2A16C9-3266-45D8-ACAB-3FB9905EF6EF}" type="pres">
      <dgm:prSet presAssocID="{45759B36-1385-4CA5-8445-B09D785190C1}" presName="sibTrans" presStyleLbl="sibTrans2D1" presStyleIdx="2" presStyleCnt="3"/>
      <dgm:spPr/>
      <dgm:t>
        <a:bodyPr/>
        <a:lstStyle/>
        <a:p>
          <a:endParaRPr lang="fr-FR"/>
        </a:p>
      </dgm:t>
    </dgm:pt>
    <dgm:pt modelId="{2D3AE2D5-27ED-4F56-9923-45CDF082B86D}" type="pres">
      <dgm:prSet presAssocID="{45759B36-1385-4CA5-8445-B09D785190C1}" presName="connectorText" presStyleLbl="sibTrans2D1" presStyleIdx="2" presStyleCnt="3"/>
      <dgm:spPr/>
      <dgm:t>
        <a:bodyPr/>
        <a:lstStyle/>
        <a:p>
          <a:endParaRPr lang="fr-FR"/>
        </a:p>
      </dgm:t>
    </dgm:pt>
  </dgm:ptLst>
  <dgm:cxnLst>
    <dgm:cxn modelId="{E4539624-47F0-4D6E-98CD-A7BC26FDCD1F}" type="presOf" srcId="{D998BA1D-2A38-486F-863A-CB4FF3D53CBD}" destId="{5B0E9873-2BF8-4023-B989-4D8FA96C7BC1}" srcOrd="0" destOrd="0" presId="urn:microsoft.com/office/officeart/2005/8/layout/cycle2"/>
    <dgm:cxn modelId="{26042342-C1E9-46C6-869D-7E0F5B8EE7CE}" type="presOf" srcId="{867E6A75-DCB2-474B-9EC5-016453E814F6}" destId="{9B8358BC-5CE7-4D15-B0D7-8519B05A15B1}" srcOrd="1" destOrd="0" presId="urn:microsoft.com/office/officeart/2005/8/layout/cycle2"/>
    <dgm:cxn modelId="{2610A824-1077-4EA1-AF85-26C02B692FE2}" type="presOf" srcId="{6E300672-5FCB-4E07-852F-FD2A4ABBE24D}" destId="{38F0A771-B13D-4958-89D3-34BC2101AB58}" srcOrd="0" destOrd="0" presId="urn:microsoft.com/office/officeart/2005/8/layout/cycle2"/>
    <dgm:cxn modelId="{AA228A91-52CA-46E7-8ED9-2D8E427F5027}" type="presOf" srcId="{28B435C2-DD2A-444E-B5E1-7AB2870F076B}" destId="{D3DE8A06-2062-4286-ADD3-10284A2F0C31}" srcOrd="0" destOrd="0" presId="urn:microsoft.com/office/officeart/2005/8/layout/cycle2"/>
    <dgm:cxn modelId="{B8E7C513-0470-46A4-A9DE-2FDA4625A72F}" srcId="{37E2916C-459F-4D69-A305-42DED8CB337E}" destId="{6E300672-5FCB-4E07-852F-FD2A4ABBE24D}" srcOrd="1" destOrd="0" parTransId="{B7A9DBB0-E677-4F69-8515-2B633B0470A5}" sibTransId="{28B435C2-DD2A-444E-B5E1-7AB2870F076B}"/>
    <dgm:cxn modelId="{4AF2DD04-4816-4AC4-9229-BFCCBD9DF4C0}" srcId="{37E2916C-459F-4D69-A305-42DED8CB337E}" destId="{D998BA1D-2A38-486F-863A-CB4FF3D53CBD}" srcOrd="2" destOrd="0" parTransId="{F918FB62-E3A2-4182-B580-84F77B0F9144}" sibTransId="{45759B36-1385-4CA5-8445-B09D785190C1}"/>
    <dgm:cxn modelId="{43654B35-B355-4B73-9E28-44671A03C91B}" type="presOf" srcId="{867E6A75-DCB2-474B-9EC5-016453E814F6}" destId="{404045C5-D0A1-45F4-B4AD-8664DC026491}" srcOrd="0" destOrd="0" presId="urn:microsoft.com/office/officeart/2005/8/layout/cycle2"/>
    <dgm:cxn modelId="{FC5A4E7D-08B6-4A9E-B45B-020443214B19}" type="presOf" srcId="{28B435C2-DD2A-444E-B5E1-7AB2870F076B}" destId="{BC15E6C5-65BB-4406-9A6C-78A3D2659DBC}" srcOrd="1" destOrd="0" presId="urn:microsoft.com/office/officeart/2005/8/layout/cycle2"/>
    <dgm:cxn modelId="{81967B9C-8132-482F-9544-128A40F339F0}" type="presOf" srcId="{87DD735F-6D33-4036-B879-05F06F37C365}" destId="{CA6DA171-DFB2-43DA-9AE8-2FFDAE2A9BCA}" srcOrd="0" destOrd="0" presId="urn:microsoft.com/office/officeart/2005/8/layout/cycle2"/>
    <dgm:cxn modelId="{8632EB5A-70AE-44EE-A63E-9AA0FB341E20}" type="presOf" srcId="{37E2916C-459F-4D69-A305-42DED8CB337E}" destId="{0D7A4F67-3010-4579-9019-D940F586595A}" srcOrd="0" destOrd="0" presId="urn:microsoft.com/office/officeart/2005/8/layout/cycle2"/>
    <dgm:cxn modelId="{563594FC-6C37-4289-8749-79A624CA659C}" srcId="{37E2916C-459F-4D69-A305-42DED8CB337E}" destId="{87DD735F-6D33-4036-B879-05F06F37C365}" srcOrd="0" destOrd="0" parTransId="{0AC5F78B-6D05-4876-8188-E8FCFFBF20E8}" sibTransId="{867E6A75-DCB2-474B-9EC5-016453E814F6}"/>
    <dgm:cxn modelId="{D901DE17-1FAD-4C20-8CA2-91990E31FC80}" type="presOf" srcId="{45759B36-1385-4CA5-8445-B09D785190C1}" destId="{2D3AE2D5-27ED-4F56-9923-45CDF082B86D}" srcOrd="1" destOrd="0" presId="urn:microsoft.com/office/officeart/2005/8/layout/cycle2"/>
    <dgm:cxn modelId="{4687DE4C-EE8A-401A-8687-BB96A819852E}" type="presOf" srcId="{45759B36-1385-4CA5-8445-B09D785190C1}" destId="{EF2A16C9-3266-45D8-ACAB-3FB9905EF6EF}" srcOrd="0" destOrd="0" presId="urn:microsoft.com/office/officeart/2005/8/layout/cycle2"/>
    <dgm:cxn modelId="{607FC6AA-8D74-4145-8D2F-41CF4CECB6FE}" type="presParOf" srcId="{0D7A4F67-3010-4579-9019-D940F586595A}" destId="{CA6DA171-DFB2-43DA-9AE8-2FFDAE2A9BCA}" srcOrd="0" destOrd="0" presId="urn:microsoft.com/office/officeart/2005/8/layout/cycle2"/>
    <dgm:cxn modelId="{CAF5184F-DA15-42D9-8891-287246D2FF76}" type="presParOf" srcId="{0D7A4F67-3010-4579-9019-D940F586595A}" destId="{404045C5-D0A1-45F4-B4AD-8664DC026491}" srcOrd="1" destOrd="0" presId="urn:microsoft.com/office/officeart/2005/8/layout/cycle2"/>
    <dgm:cxn modelId="{9A735487-14DC-48D2-A5B7-11E49B4BDB46}" type="presParOf" srcId="{404045C5-D0A1-45F4-B4AD-8664DC026491}" destId="{9B8358BC-5CE7-4D15-B0D7-8519B05A15B1}" srcOrd="0" destOrd="0" presId="urn:microsoft.com/office/officeart/2005/8/layout/cycle2"/>
    <dgm:cxn modelId="{4DF89805-256A-4D17-8231-BA86F8CA91DB}" type="presParOf" srcId="{0D7A4F67-3010-4579-9019-D940F586595A}" destId="{38F0A771-B13D-4958-89D3-34BC2101AB58}" srcOrd="2" destOrd="0" presId="urn:microsoft.com/office/officeart/2005/8/layout/cycle2"/>
    <dgm:cxn modelId="{A8C63DCA-D2C4-4C40-BB1E-E77395CAE5C9}" type="presParOf" srcId="{0D7A4F67-3010-4579-9019-D940F586595A}" destId="{D3DE8A06-2062-4286-ADD3-10284A2F0C31}" srcOrd="3" destOrd="0" presId="urn:microsoft.com/office/officeart/2005/8/layout/cycle2"/>
    <dgm:cxn modelId="{995323EE-6D0A-4734-B416-C22E71CAE10D}" type="presParOf" srcId="{D3DE8A06-2062-4286-ADD3-10284A2F0C31}" destId="{BC15E6C5-65BB-4406-9A6C-78A3D2659DBC}" srcOrd="0" destOrd="0" presId="urn:microsoft.com/office/officeart/2005/8/layout/cycle2"/>
    <dgm:cxn modelId="{E2B7DDD4-922F-4DA4-8034-9927619EB6A0}" type="presParOf" srcId="{0D7A4F67-3010-4579-9019-D940F586595A}" destId="{5B0E9873-2BF8-4023-B989-4D8FA96C7BC1}" srcOrd="4" destOrd="0" presId="urn:microsoft.com/office/officeart/2005/8/layout/cycle2"/>
    <dgm:cxn modelId="{9222C958-8827-4FF4-99D7-E4F20418C7D9}" type="presParOf" srcId="{0D7A4F67-3010-4579-9019-D940F586595A}" destId="{EF2A16C9-3266-45D8-ACAB-3FB9905EF6EF}" srcOrd="5" destOrd="0" presId="urn:microsoft.com/office/officeart/2005/8/layout/cycle2"/>
    <dgm:cxn modelId="{CCF4755B-A77D-4AAB-88A9-B7848C1E6744}" type="presParOf" srcId="{EF2A16C9-3266-45D8-ACAB-3FB9905EF6EF}" destId="{2D3AE2D5-27ED-4F56-9923-45CDF082B86D}"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DA171-DFB2-43DA-9AE8-2FFDAE2A9BCA}">
      <dsp:nvSpPr>
        <dsp:cNvPr id="0" name=""/>
        <dsp:cNvSpPr/>
      </dsp:nvSpPr>
      <dsp:spPr>
        <a:xfrm>
          <a:off x="869774" y="194022"/>
          <a:ext cx="1133044" cy="1133044"/>
        </a:xfrm>
        <a:prstGeom prst="ellipse">
          <a:avLst/>
        </a:prstGeom>
        <a:solidFill>
          <a:schemeClr val="bg2"/>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kern="1200" dirty="0"/>
            <a:t>Cahier de textes </a:t>
          </a:r>
        </a:p>
      </dsp:txBody>
      <dsp:txXfrm>
        <a:off x="1035704" y="359952"/>
        <a:ext cx="801184" cy="801184"/>
      </dsp:txXfrm>
    </dsp:sp>
    <dsp:sp modelId="{404045C5-D0A1-45F4-B4AD-8664DC026491}">
      <dsp:nvSpPr>
        <dsp:cNvPr id="0" name=""/>
        <dsp:cNvSpPr/>
      </dsp:nvSpPr>
      <dsp:spPr>
        <a:xfrm rot="3629322">
          <a:off x="1700787" y="1298156"/>
          <a:ext cx="296083" cy="382402"/>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p>
      </dsp:txBody>
      <dsp:txXfrm>
        <a:off x="1723322" y="1335986"/>
        <a:ext cx="207258" cy="229442"/>
      </dsp:txXfrm>
    </dsp:sp>
    <dsp:sp modelId="{38F0A771-B13D-4958-89D3-34BC2101AB58}">
      <dsp:nvSpPr>
        <dsp:cNvPr id="0" name=""/>
        <dsp:cNvSpPr/>
      </dsp:nvSpPr>
      <dsp:spPr>
        <a:xfrm>
          <a:off x="1703094" y="1666233"/>
          <a:ext cx="1133044" cy="1133044"/>
        </a:xfrm>
        <a:prstGeom prst="ellipse">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kern="1200" dirty="0"/>
            <a:t>Travail à faire</a:t>
          </a:r>
        </a:p>
      </dsp:txBody>
      <dsp:txXfrm>
        <a:off x="1869024" y="1832163"/>
        <a:ext cx="801184" cy="801184"/>
      </dsp:txXfrm>
    </dsp:sp>
    <dsp:sp modelId="{D3DE8A06-2062-4286-ADD3-10284A2F0C31}">
      <dsp:nvSpPr>
        <dsp:cNvPr id="0" name=""/>
        <dsp:cNvSpPr/>
      </dsp:nvSpPr>
      <dsp:spPr>
        <a:xfrm rot="10800000">
          <a:off x="1276027" y="2041554"/>
          <a:ext cx="301793" cy="382402"/>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p>
      </dsp:txBody>
      <dsp:txXfrm rot="10800000">
        <a:off x="1366565" y="2118034"/>
        <a:ext cx="211255" cy="229442"/>
      </dsp:txXfrm>
    </dsp:sp>
    <dsp:sp modelId="{5B0E9873-2BF8-4023-B989-4D8FA96C7BC1}">
      <dsp:nvSpPr>
        <dsp:cNvPr id="0" name=""/>
        <dsp:cNvSpPr/>
      </dsp:nvSpPr>
      <dsp:spPr>
        <a:xfrm>
          <a:off x="627" y="1666233"/>
          <a:ext cx="1133044" cy="1133044"/>
        </a:xfrm>
        <a:prstGeom prst="ellipse">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kern="1200" dirty="0"/>
            <a:t>Classeur pédagogique</a:t>
          </a:r>
        </a:p>
      </dsp:txBody>
      <dsp:txXfrm>
        <a:off x="166557" y="1832163"/>
        <a:ext cx="801184" cy="801184"/>
      </dsp:txXfrm>
    </dsp:sp>
    <dsp:sp modelId="{EF2A16C9-3266-45D8-ACAB-3FB9905EF6EF}">
      <dsp:nvSpPr>
        <dsp:cNvPr id="0" name=""/>
        <dsp:cNvSpPr/>
      </dsp:nvSpPr>
      <dsp:spPr>
        <a:xfrm rot="18033376">
          <a:off x="844532" y="1312896"/>
          <a:ext cx="305588" cy="382402"/>
        </a:xfrm>
        <a:prstGeom prst="rightArrow">
          <a:avLst>
            <a:gd name="adj1" fmla="val 60000"/>
            <a:gd name="adj2" fmla="val 50000"/>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p>
      </dsp:txBody>
      <dsp:txXfrm>
        <a:off x="867067" y="1428848"/>
        <a:ext cx="213912" cy="22944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072" cy="496412"/>
          </a:xfrm>
          <a:prstGeom prst="rect">
            <a:avLst/>
          </a:prstGeom>
        </p:spPr>
        <p:txBody>
          <a:bodyPr vert="horz" lIns="92034" tIns="46017" rIns="92034" bIns="46017" rtlCol="0"/>
          <a:lstStyle>
            <a:lvl1pPr algn="l" eaLnBrk="1" hangingPunct="1">
              <a:defRPr sz="1200">
                <a:latin typeface="Arial" charset="0"/>
                <a:cs typeface="Arial" charset="0"/>
              </a:defRPr>
            </a:lvl1pPr>
          </a:lstStyle>
          <a:p>
            <a:pPr>
              <a:defRPr/>
            </a:pPr>
            <a:endParaRPr lang="fr-FR"/>
          </a:p>
        </p:txBody>
      </p:sp>
      <p:sp>
        <p:nvSpPr>
          <p:cNvPr id="3" name="Espace réservé de la date 2"/>
          <p:cNvSpPr>
            <a:spLocks noGrp="1"/>
          </p:cNvSpPr>
          <p:nvPr>
            <p:ph type="dt" idx="1"/>
          </p:nvPr>
        </p:nvSpPr>
        <p:spPr>
          <a:xfrm>
            <a:off x="3851002" y="1"/>
            <a:ext cx="2945072" cy="496412"/>
          </a:xfrm>
          <a:prstGeom prst="rect">
            <a:avLst/>
          </a:prstGeom>
        </p:spPr>
        <p:txBody>
          <a:bodyPr vert="horz" lIns="92034" tIns="46017" rIns="92034" bIns="46017" rtlCol="0"/>
          <a:lstStyle>
            <a:lvl1pPr algn="r" eaLnBrk="1" hangingPunct="1">
              <a:defRPr sz="1200">
                <a:latin typeface="Arial" charset="0"/>
                <a:cs typeface="Arial" charset="0"/>
              </a:defRPr>
            </a:lvl1pPr>
          </a:lstStyle>
          <a:p>
            <a:pPr>
              <a:defRPr/>
            </a:pPr>
            <a:fld id="{346C8A30-862F-46A3-854A-693AA95FCEBF}" type="datetimeFigureOut">
              <a:rPr lang="fr-FR"/>
              <a:pPr>
                <a:defRPr/>
              </a:pPr>
              <a:t>22/11/2021</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034" tIns="46017" rIns="92034" bIns="46017" rtlCol="0" anchor="ctr"/>
          <a:lstStyle/>
          <a:p>
            <a:pPr lvl="0"/>
            <a:endParaRPr lang="fr-FR" noProof="0"/>
          </a:p>
        </p:txBody>
      </p:sp>
      <p:sp>
        <p:nvSpPr>
          <p:cNvPr id="5" name="Espace réservé des commentaires 4"/>
          <p:cNvSpPr>
            <a:spLocks noGrp="1"/>
          </p:cNvSpPr>
          <p:nvPr>
            <p:ph type="body" sz="quarter" idx="3"/>
          </p:nvPr>
        </p:nvSpPr>
        <p:spPr>
          <a:xfrm>
            <a:off x="680249" y="4715113"/>
            <a:ext cx="5437179" cy="4467706"/>
          </a:xfrm>
          <a:prstGeom prst="rect">
            <a:avLst/>
          </a:prstGeom>
        </p:spPr>
        <p:txBody>
          <a:bodyPr vert="horz" lIns="92034" tIns="46017" rIns="92034" bIns="46017"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428630"/>
            <a:ext cx="2945072" cy="496411"/>
          </a:xfrm>
          <a:prstGeom prst="rect">
            <a:avLst/>
          </a:prstGeom>
        </p:spPr>
        <p:txBody>
          <a:bodyPr vert="horz" lIns="92034" tIns="46017" rIns="92034" bIns="46017" rtlCol="0" anchor="b"/>
          <a:lstStyle>
            <a:lvl1pPr algn="l" eaLnBrk="1" hangingPunct="1">
              <a:defRPr sz="1200">
                <a:latin typeface="Arial" charset="0"/>
                <a:cs typeface="Arial" charset="0"/>
              </a:defRPr>
            </a:lvl1pPr>
          </a:lstStyle>
          <a:p>
            <a:pPr>
              <a:defRPr/>
            </a:pPr>
            <a:endParaRPr lang="fr-FR"/>
          </a:p>
        </p:txBody>
      </p:sp>
      <p:sp>
        <p:nvSpPr>
          <p:cNvPr id="7" name="Espace réservé du numéro de diapositive 6"/>
          <p:cNvSpPr>
            <a:spLocks noGrp="1"/>
          </p:cNvSpPr>
          <p:nvPr>
            <p:ph type="sldNum" sz="quarter" idx="5"/>
          </p:nvPr>
        </p:nvSpPr>
        <p:spPr>
          <a:xfrm>
            <a:off x="3851002" y="9428630"/>
            <a:ext cx="2945072" cy="496411"/>
          </a:xfrm>
          <a:prstGeom prst="rect">
            <a:avLst/>
          </a:prstGeom>
        </p:spPr>
        <p:txBody>
          <a:bodyPr vert="horz" wrap="square" lIns="92034" tIns="46017" rIns="92034" bIns="46017" numCol="1" anchor="b" anchorCtr="0" compatLnSpc="1">
            <a:prstTxWarp prst="textNoShape">
              <a:avLst/>
            </a:prstTxWarp>
          </a:bodyPr>
          <a:lstStyle>
            <a:lvl1pPr algn="r" eaLnBrk="1" hangingPunct="1">
              <a:defRPr sz="1200"/>
            </a:lvl1pPr>
          </a:lstStyle>
          <a:p>
            <a:pPr>
              <a:defRPr/>
            </a:pPr>
            <a:fld id="{6D383F8B-22ED-48CB-9695-CDABBCC43ABF}" type="slidenum">
              <a:rPr lang="fr-FR" altLang="fr-FR"/>
              <a:pPr>
                <a:defRPr/>
              </a:pPr>
              <a:t>‹N°›</a:t>
            </a:fld>
            <a:endParaRPr lang="fr-FR" altLang="fr-FR"/>
          </a:p>
        </p:txBody>
      </p:sp>
    </p:spTree>
    <p:extLst>
      <p:ext uri="{BB962C8B-B14F-4D97-AF65-F5344CB8AC3E}">
        <p14:creationId xmlns:p14="http://schemas.microsoft.com/office/powerpoint/2010/main" val="27880360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6D383F8B-22ED-48CB-9695-CDABBCC43ABF}" type="slidenum">
              <a:rPr lang="fr-FR" altLang="fr-FR" smtClean="0"/>
              <a:pPr>
                <a:defRPr/>
              </a:pPr>
              <a:t>1</a:t>
            </a:fld>
            <a:endParaRPr lang="fr-FR" altLang="fr-FR"/>
          </a:p>
        </p:txBody>
      </p:sp>
    </p:spTree>
    <p:extLst>
      <p:ext uri="{BB962C8B-B14F-4D97-AF65-F5344CB8AC3E}">
        <p14:creationId xmlns:p14="http://schemas.microsoft.com/office/powerpoint/2010/main" val="1858881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27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526EA7-1427-44E3-82D1-35DE978F45E5}" type="slidenum">
              <a:rPr lang="fr-FR" altLang="fr-FR" smtClean="0">
                <a:solidFill>
                  <a:srgbClr val="000000"/>
                </a:solidFill>
                <a:cs typeface="Arial" panose="020B0604020202020204" pitchFamily="34" charset="0"/>
              </a:rPr>
              <a:pPr/>
              <a:t>25</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935764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a:p>
        </p:txBody>
      </p:sp>
      <p:sp>
        <p:nvSpPr>
          <p:cNvPr id="19459"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DA42B64-D241-499B-99C0-02AF52625022}" type="slidenum">
              <a:rPr kumimoji="0" lang="fr-FR" altLang="fr-FR"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fr-FR" altLang="fr-FR"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253206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a:p>
        </p:txBody>
      </p:sp>
      <p:sp>
        <p:nvSpPr>
          <p:cNvPr id="19459"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DA42B64-D241-499B-99C0-02AF52625022}" type="slidenum">
              <a:rPr kumimoji="0" lang="fr-FR" altLang="fr-FR"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fr-FR" altLang="fr-FR"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314402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a:p>
        </p:txBody>
      </p:sp>
      <p:sp>
        <p:nvSpPr>
          <p:cNvPr id="19459"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DA42B64-D241-499B-99C0-02AF52625022}" type="slidenum">
              <a:rPr kumimoji="0" lang="fr-FR" altLang="fr-FR"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fr-FR" altLang="fr-FR"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1485618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dirty="0"/>
          </a:p>
        </p:txBody>
      </p:sp>
      <p:sp>
        <p:nvSpPr>
          <p:cNvPr id="23555"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88EE3E2-87CD-4FC4-8BA8-56A6FB5CD364}" type="slidenum">
              <a:rPr kumimoji="0" lang="fr-FR" altLang="fr-FR"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fr-FR" altLang="fr-FR"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4288834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27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526EA7-1427-44E3-82D1-35DE978F45E5}" type="slidenum">
              <a:rPr lang="fr-FR" altLang="fr-FR" smtClean="0">
                <a:solidFill>
                  <a:srgbClr val="000000"/>
                </a:solidFill>
                <a:cs typeface="Arial" panose="020B0604020202020204" pitchFamily="34" charset="0"/>
              </a:rPr>
              <a:pPr/>
              <a:t>35</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3212871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27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526EA7-1427-44E3-82D1-35DE978F45E5}" type="slidenum">
              <a:rPr lang="fr-FR" altLang="fr-FR" smtClean="0">
                <a:solidFill>
                  <a:srgbClr val="000000"/>
                </a:solidFill>
                <a:cs typeface="Arial" panose="020B0604020202020204" pitchFamily="34" charset="0"/>
              </a:rPr>
              <a:pPr/>
              <a:t>36</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4105317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27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526EA7-1427-44E3-82D1-35DE978F45E5}" type="slidenum">
              <a:rPr lang="fr-FR" altLang="fr-FR" smtClean="0">
                <a:solidFill>
                  <a:srgbClr val="000000"/>
                </a:solidFill>
                <a:cs typeface="Arial" panose="020B0604020202020204" pitchFamily="34" charset="0"/>
              </a:rPr>
              <a:pPr/>
              <a:t>5</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677531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fld id="{5AD9D1E0-2D9D-4F58-9C46-0D8E3DC3A831}" type="slidenum">
              <a:rPr lang="fr-FR" altLang="fr-FR" smtClean="0">
                <a:solidFill>
                  <a:srgbClr val="000000"/>
                </a:solidFill>
                <a:cs typeface="Arial" panose="020B0604020202020204" pitchFamily="34" charset="0"/>
              </a:rPr>
              <a:pPr fontAlgn="base">
                <a:spcBef>
                  <a:spcPct val="0"/>
                </a:spcBef>
                <a:spcAft>
                  <a:spcPct val="0"/>
                </a:spcAft>
                <a:defRPr/>
              </a:pPr>
              <a:t>6</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4128633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fld id="{5AD9D1E0-2D9D-4F58-9C46-0D8E3DC3A831}" type="slidenum">
              <a:rPr lang="fr-FR" altLang="fr-FR" smtClean="0">
                <a:solidFill>
                  <a:srgbClr val="000000"/>
                </a:solidFill>
                <a:cs typeface="Arial" panose="020B0604020202020204" pitchFamily="34" charset="0"/>
              </a:rPr>
              <a:pPr fontAlgn="base">
                <a:spcBef>
                  <a:spcPct val="0"/>
                </a:spcBef>
                <a:spcAft>
                  <a:spcPct val="0"/>
                </a:spcAft>
                <a:defRPr/>
              </a:pPr>
              <a:t>12</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2303964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1126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D29485A-692E-4662-A50E-9D2E994C1C54}" type="slidenum">
              <a:rPr lang="fr-FR" altLang="fr-FR" smtClean="0"/>
              <a:pPr/>
              <a:t>16</a:t>
            </a:fld>
            <a:endParaRPr lang="fr-FR" altLang="fr-FR"/>
          </a:p>
        </p:txBody>
      </p:sp>
    </p:spTree>
    <p:extLst>
      <p:ext uri="{BB962C8B-B14F-4D97-AF65-F5344CB8AC3E}">
        <p14:creationId xmlns:p14="http://schemas.microsoft.com/office/powerpoint/2010/main" val="2892362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AD9D1E0-2D9D-4F58-9C46-0D8E3DC3A831}" type="slidenum">
              <a:rPr lang="fr-FR" altLang="fr-FR" smtClean="0">
                <a:solidFill>
                  <a:srgbClr val="000000"/>
                </a:solidFill>
                <a:cs typeface="Arial" panose="020B0604020202020204" pitchFamily="34" charset="0"/>
              </a:rPr>
              <a:pPr/>
              <a:t>18</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4147424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AD9D1E0-2D9D-4F58-9C46-0D8E3DC3A831}" type="slidenum">
              <a:rPr lang="fr-FR" altLang="fr-FR" smtClean="0">
                <a:solidFill>
                  <a:srgbClr val="000000"/>
                </a:solidFill>
                <a:cs typeface="Arial" panose="020B0604020202020204" pitchFamily="34" charset="0"/>
              </a:rPr>
              <a:pPr/>
              <a:t>19</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1395370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277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526EA7-1427-44E3-82D1-35DE978F45E5}" type="slidenum">
              <a:rPr lang="fr-FR" altLang="fr-FR" smtClean="0">
                <a:solidFill>
                  <a:srgbClr val="000000"/>
                </a:solidFill>
                <a:cs typeface="Arial" panose="020B0604020202020204" pitchFamily="34" charset="0"/>
              </a:rPr>
              <a:pPr/>
              <a:t>23</a:t>
            </a:fld>
            <a:endParaRPr lang="fr-FR" altLang="fr-FR">
              <a:solidFill>
                <a:srgbClr val="000000"/>
              </a:solidFill>
              <a:cs typeface="Arial" panose="020B0604020202020204" pitchFamily="34" charset="0"/>
            </a:endParaRPr>
          </a:p>
        </p:txBody>
      </p:sp>
    </p:spTree>
    <p:extLst>
      <p:ext uri="{BB962C8B-B14F-4D97-AF65-F5344CB8AC3E}">
        <p14:creationId xmlns:p14="http://schemas.microsoft.com/office/powerpoint/2010/main" val="118570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4096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590CA79-66E0-4A8D-AD36-C73FF9ADBE08}" type="slidenum">
              <a:rPr lang="fr-FR" altLang="fr-FR" smtClean="0">
                <a:ea typeface="MS PGothic" panose="020B0600070205080204" pitchFamily="34" charset="-128"/>
              </a:rPr>
              <a:pPr/>
              <a:t>24</a:t>
            </a:fld>
            <a:endParaRPr lang="fr-FR" altLang="fr-FR">
              <a:ea typeface="MS PGothic" panose="020B0600070205080204" pitchFamily="34" charset="-128"/>
            </a:endParaRPr>
          </a:p>
        </p:txBody>
      </p:sp>
    </p:spTree>
    <p:extLst>
      <p:ext uri="{BB962C8B-B14F-4D97-AF65-F5344CB8AC3E}">
        <p14:creationId xmlns:p14="http://schemas.microsoft.com/office/powerpoint/2010/main" val="298928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2213A90D-A793-4168-83C9-49EBB5614536}" type="slidenum">
              <a:rPr lang="fr-FR" altLang="fr-FR"/>
              <a:pPr>
                <a:defRPr/>
              </a:pPr>
              <a:t>‹N°›</a:t>
            </a:fld>
            <a:endParaRPr lang="fr-FR" altLang="fr-FR"/>
          </a:p>
        </p:txBody>
      </p:sp>
    </p:spTree>
    <p:extLst>
      <p:ext uri="{BB962C8B-B14F-4D97-AF65-F5344CB8AC3E}">
        <p14:creationId xmlns:p14="http://schemas.microsoft.com/office/powerpoint/2010/main" val="91260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7966E535-1CDF-40CC-AB4D-3220749AA808}" type="slidenum">
              <a:rPr lang="fr-FR" altLang="fr-FR"/>
              <a:pPr>
                <a:defRPr/>
              </a:pPr>
              <a:t>‹N°›</a:t>
            </a:fld>
            <a:endParaRPr lang="fr-FR" altLang="fr-FR"/>
          </a:p>
        </p:txBody>
      </p:sp>
    </p:spTree>
    <p:extLst>
      <p:ext uri="{BB962C8B-B14F-4D97-AF65-F5344CB8AC3E}">
        <p14:creationId xmlns:p14="http://schemas.microsoft.com/office/powerpoint/2010/main" val="478891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D33D274B-783D-44DF-995F-700A49148667}" type="slidenum">
              <a:rPr lang="fr-FR" altLang="fr-FR"/>
              <a:pPr>
                <a:defRPr/>
              </a:pPr>
              <a:t>‹N°›</a:t>
            </a:fld>
            <a:endParaRPr lang="fr-FR" altLang="fr-FR"/>
          </a:p>
        </p:txBody>
      </p:sp>
    </p:spTree>
    <p:extLst>
      <p:ext uri="{BB962C8B-B14F-4D97-AF65-F5344CB8AC3E}">
        <p14:creationId xmlns:p14="http://schemas.microsoft.com/office/powerpoint/2010/main" val="1239811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56F871CC-1410-4D7D-B307-6801AF8EAE1B}" type="slidenum">
              <a:rPr lang="fr-FR" altLang="fr-FR"/>
              <a:pPr>
                <a:defRPr/>
              </a:pPr>
              <a:t>‹N°›</a:t>
            </a:fld>
            <a:endParaRPr lang="fr-FR" altLang="fr-FR"/>
          </a:p>
        </p:txBody>
      </p:sp>
    </p:spTree>
    <p:extLst>
      <p:ext uri="{BB962C8B-B14F-4D97-AF65-F5344CB8AC3E}">
        <p14:creationId xmlns:p14="http://schemas.microsoft.com/office/powerpoint/2010/main" val="38533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7306CC89-0A46-43BF-AA7F-59460DCF8725}" type="slidenum">
              <a:rPr lang="fr-FR" altLang="fr-FR"/>
              <a:pPr>
                <a:defRPr/>
              </a:pPr>
              <a:t>‹N°›</a:t>
            </a:fld>
            <a:endParaRPr lang="fr-FR" altLang="fr-FR"/>
          </a:p>
        </p:txBody>
      </p:sp>
    </p:spTree>
    <p:extLst>
      <p:ext uri="{BB962C8B-B14F-4D97-AF65-F5344CB8AC3E}">
        <p14:creationId xmlns:p14="http://schemas.microsoft.com/office/powerpoint/2010/main" val="1552768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FF30698D-9D9D-4337-BF22-F6AA695685F6}" type="slidenum">
              <a:rPr lang="fr-FR" altLang="fr-FR"/>
              <a:pPr>
                <a:defRPr/>
              </a:pPr>
              <a:t>‹N°›</a:t>
            </a:fld>
            <a:endParaRPr lang="fr-FR" altLang="fr-FR"/>
          </a:p>
        </p:txBody>
      </p:sp>
    </p:spTree>
    <p:extLst>
      <p:ext uri="{BB962C8B-B14F-4D97-AF65-F5344CB8AC3E}">
        <p14:creationId xmlns:p14="http://schemas.microsoft.com/office/powerpoint/2010/main" val="719677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D64975D0-859D-41FD-A2BA-0ACA61FCDFF3}" type="slidenum">
              <a:rPr lang="fr-FR" altLang="fr-FR"/>
              <a:pPr>
                <a:defRPr/>
              </a:pPr>
              <a:t>‹N°›</a:t>
            </a:fld>
            <a:endParaRPr lang="fr-FR" altLang="fr-FR"/>
          </a:p>
        </p:txBody>
      </p:sp>
    </p:spTree>
    <p:extLst>
      <p:ext uri="{BB962C8B-B14F-4D97-AF65-F5344CB8AC3E}">
        <p14:creationId xmlns:p14="http://schemas.microsoft.com/office/powerpoint/2010/main" val="2636782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5619ACF6-DB4E-49B1-8D1A-75C27B4368E5}" type="slidenum">
              <a:rPr lang="fr-FR" altLang="fr-FR"/>
              <a:pPr>
                <a:defRPr/>
              </a:pPr>
              <a:t>‹N°›</a:t>
            </a:fld>
            <a:endParaRPr lang="fr-FR" altLang="fr-FR"/>
          </a:p>
        </p:txBody>
      </p:sp>
    </p:spTree>
    <p:extLst>
      <p:ext uri="{BB962C8B-B14F-4D97-AF65-F5344CB8AC3E}">
        <p14:creationId xmlns:p14="http://schemas.microsoft.com/office/powerpoint/2010/main" val="282130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35F4F899-9AFB-4C61-B76D-6A2EB593DE06}" type="slidenum">
              <a:rPr lang="fr-FR" altLang="fr-FR"/>
              <a:pPr>
                <a:defRPr/>
              </a:pPr>
              <a:t>‹N°›</a:t>
            </a:fld>
            <a:endParaRPr lang="fr-FR" altLang="fr-FR"/>
          </a:p>
        </p:txBody>
      </p:sp>
    </p:spTree>
    <p:extLst>
      <p:ext uri="{BB962C8B-B14F-4D97-AF65-F5344CB8AC3E}">
        <p14:creationId xmlns:p14="http://schemas.microsoft.com/office/powerpoint/2010/main" val="3221644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5E77174F-ECAF-49B8-BB10-2E10EDAA2F19}" type="slidenum">
              <a:rPr lang="fr-FR" altLang="fr-FR"/>
              <a:pPr>
                <a:defRPr/>
              </a:pPr>
              <a:t>‹N°›</a:t>
            </a:fld>
            <a:endParaRPr lang="fr-FR" altLang="fr-FR"/>
          </a:p>
        </p:txBody>
      </p:sp>
    </p:spTree>
    <p:extLst>
      <p:ext uri="{BB962C8B-B14F-4D97-AF65-F5344CB8AC3E}">
        <p14:creationId xmlns:p14="http://schemas.microsoft.com/office/powerpoint/2010/main" val="2880274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0F201D60-5E56-434E-AC80-43F8C3EBBFCF}" type="slidenum">
              <a:rPr lang="fr-FR" altLang="fr-FR"/>
              <a:pPr>
                <a:defRPr/>
              </a:pPr>
              <a:t>‹N°›</a:t>
            </a:fld>
            <a:endParaRPr lang="fr-FR" altLang="fr-FR"/>
          </a:p>
        </p:txBody>
      </p:sp>
    </p:spTree>
    <p:extLst>
      <p:ext uri="{BB962C8B-B14F-4D97-AF65-F5344CB8AC3E}">
        <p14:creationId xmlns:p14="http://schemas.microsoft.com/office/powerpoint/2010/main" val="2968443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fr-F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239DBF4F-DD6D-4785-AA1F-B6981F28A0B4}"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mailto:college95.numerique@ac-versailles.fr" TargetMode="External"/><Relationship Id="rId4" Type="http://schemas.openxmlformats.org/officeDocument/2006/relationships/hyperlink" Target="mailto:moncollege@valdoise.fr"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www.college95.fr/formulairecl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s://www.college95.fr/formulaireclg.ph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hyperlink" Target="https://cariina.easyvista.com/"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cst.kosmos.f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0" y="0"/>
            <a:ext cx="468313" cy="6858000"/>
          </a:xfrm>
          <a:prstGeom prst="rect">
            <a:avLst/>
          </a:prstGeom>
          <a:solidFill>
            <a:srgbClr val="E81D1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fr-FR" altLang="fr-FR" sz="1800"/>
          </a:p>
        </p:txBody>
      </p:sp>
      <p:sp>
        <p:nvSpPr>
          <p:cNvPr id="4099" name="Rectangle 17"/>
          <p:cNvSpPr>
            <a:spLocks noChangeArrowheads="1"/>
          </p:cNvSpPr>
          <p:nvPr/>
        </p:nvSpPr>
        <p:spPr bwMode="auto">
          <a:xfrm>
            <a:off x="0" y="0"/>
            <a:ext cx="9144000" cy="1403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fr-FR" altLang="fr-FR" sz="1800"/>
          </a:p>
        </p:txBody>
      </p:sp>
      <p:sp>
        <p:nvSpPr>
          <p:cNvPr id="4101" name="Text Box 6"/>
          <p:cNvSpPr txBox="1">
            <a:spLocks noChangeArrowheads="1"/>
          </p:cNvSpPr>
          <p:nvPr/>
        </p:nvSpPr>
        <p:spPr bwMode="auto">
          <a:xfrm>
            <a:off x="856575" y="2445618"/>
            <a:ext cx="7704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80000"/>
              </a:lnSpc>
              <a:spcBef>
                <a:spcPct val="50000"/>
              </a:spcBef>
              <a:buFontTx/>
              <a:buNone/>
            </a:pPr>
            <a:r>
              <a:rPr lang="fr-FR" altLang="fr-FR" sz="5000" dirty="0" smtClean="0">
                <a:solidFill>
                  <a:schemeClr val="bg2"/>
                </a:solidFill>
                <a:latin typeface="+mn-lt"/>
              </a:rPr>
              <a:t>Schéma </a:t>
            </a:r>
            <a:r>
              <a:rPr lang="fr-FR" altLang="fr-FR" sz="5000" dirty="0">
                <a:solidFill>
                  <a:schemeClr val="bg2"/>
                </a:solidFill>
                <a:latin typeface="+mn-lt"/>
              </a:rPr>
              <a:t>Directeur Numérique des Collèges</a:t>
            </a:r>
          </a:p>
        </p:txBody>
      </p:sp>
      <p:sp>
        <p:nvSpPr>
          <p:cNvPr id="4102" name="Text Box 15"/>
          <p:cNvSpPr txBox="1">
            <a:spLocks noChangeArrowheads="1"/>
          </p:cNvSpPr>
          <p:nvPr/>
        </p:nvSpPr>
        <p:spPr bwMode="auto">
          <a:xfrm>
            <a:off x="1900355" y="4970926"/>
            <a:ext cx="5616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35000"/>
              </a:spcBef>
              <a:buNone/>
            </a:pPr>
            <a:r>
              <a:rPr lang="fr-FR" altLang="fr-FR" sz="2000" dirty="0" smtClean="0">
                <a:solidFill>
                  <a:srgbClr val="5F5F5F"/>
                </a:solidFill>
                <a:latin typeface="DIN-Regular"/>
                <a:cs typeface="Arial"/>
              </a:rPr>
              <a:t> </a:t>
            </a:r>
            <a:r>
              <a:rPr lang="fr-FR" altLang="fr-FR" sz="2000" dirty="0">
                <a:solidFill>
                  <a:srgbClr val="5F5F5F"/>
                </a:solidFill>
                <a:latin typeface="DIN-Regular"/>
                <a:cs typeface="Arial"/>
              </a:rPr>
              <a:t>2021</a:t>
            </a:r>
            <a:endParaRPr lang="fr-FR" altLang="fr-FR" sz="2000" dirty="0">
              <a:solidFill>
                <a:srgbClr val="5F5F5F"/>
              </a:solidFill>
              <a:latin typeface="DIN-Regular"/>
            </a:endParaRPr>
          </a:p>
        </p:txBody>
      </p:sp>
      <p:sp>
        <p:nvSpPr>
          <p:cNvPr id="3" name="Espace réservé du numéro de diapositive 2"/>
          <p:cNvSpPr>
            <a:spLocks noGrp="1"/>
          </p:cNvSpPr>
          <p:nvPr>
            <p:ph type="sldNum" sz="quarter" idx="12"/>
          </p:nvPr>
        </p:nvSpPr>
        <p:spPr/>
        <p:txBody>
          <a:bodyPr/>
          <a:lstStyle/>
          <a:p>
            <a:pPr>
              <a:defRPr/>
            </a:pPr>
            <a:fld id="{35F4F899-9AFB-4C61-B76D-6A2EB593DE06}" type="slidenum">
              <a:rPr lang="fr-FR" altLang="fr-FR" smtClean="0"/>
              <a:pPr>
                <a:defRPr/>
              </a:pPr>
              <a:t>1</a:t>
            </a:fld>
            <a:endParaRPr lang="fr-FR" altLang="fr-FR"/>
          </a:p>
        </p:txBody>
      </p:sp>
      <p:pic>
        <p:nvPicPr>
          <p:cNvPr id="1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6305" y="301868"/>
            <a:ext cx="1597405" cy="908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5723520" y="252655"/>
            <a:ext cx="1396074" cy="1007293"/>
          </a:xfrm>
          <a:prstGeom prst="rect">
            <a:avLst/>
          </a:prstGeom>
        </p:spPr>
      </p:pic>
    </p:spTree>
    <p:extLst>
      <p:ext uri="{BB962C8B-B14F-4D97-AF65-F5344CB8AC3E}">
        <p14:creationId xmlns:p14="http://schemas.microsoft.com/office/powerpoint/2010/main" val="3843782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10</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Text Box 3"/>
          <p:cNvSpPr txBox="1">
            <a:spLocks noChangeArrowheads="1"/>
          </p:cNvSpPr>
          <p:nvPr/>
        </p:nvSpPr>
        <p:spPr bwMode="auto">
          <a:xfrm>
            <a:off x="377013" y="381604"/>
            <a:ext cx="5759900" cy="40011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buNone/>
            </a:pPr>
            <a:r>
              <a:rPr lang="fr-FR" sz="2000" dirty="0">
                <a:latin typeface="DIN-Black"/>
                <a:cs typeface="Arial"/>
              </a:rPr>
              <a:t>modalités de </a:t>
            </a:r>
            <a:r>
              <a:rPr lang="fr-FR" sz="2000" dirty="0" smtClean="0">
                <a:latin typeface="DIN-Black"/>
                <a:cs typeface="Arial"/>
              </a:rPr>
              <a:t>signature de </a:t>
            </a:r>
            <a:r>
              <a:rPr lang="fr-FR" sz="2000" dirty="0">
                <a:latin typeface="DIN-Black"/>
                <a:cs typeface="Arial"/>
              </a:rPr>
              <a:t>la convention</a:t>
            </a:r>
          </a:p>
        </p:txBody>
      </p:sp>
      <p:sp>
        <p:nvSpPr>
          <p:cNvPr id="2" name="Rectangle 1"/>
          <p:cNvSpPr/>
          <p:nvPr/>
        </p:nvSpPr>
        <p:spPr>
          <a:xfrm>
            <a:off x="850603" y="2341053"/>
            <a:ext cx="7631905" cy="3323987"/>
          </a:xfrm>
          <a:prstGeom prst="rect">
            <a:avLst/>
          </a:prstGeom>
        </p:spPr>
        <p:txBody>
          <a:bodyPr wrap="square">
            <a:spAutoFit/>
          </a:bodyPr>
          <a:lstStyle/>
          <a:p>
            <a:pPr marL="0" lvl="1" indent="0">
              <a:spcBef>
                <a:spcPts val="0"/>
              </a:spcBef>
              <a:spcAft>
                <a:spcPts val="500"/>
              </a:spcAft>
              <a:buNone/>
            </a:pPr>
            <a:r>
              <a:rPr lang="fr-FR" sz="1400" dirty="0" smtClean="0"/>
              <a:t> 1. Délibération </a:t>
            </a:r>
            <a:r>
              <a:rPr lang="fr-FR" sz="1400" dirty="0"/>
              <a:t>au Conseil d’administration (CA) du mois de décembre 2021</a:t>
            </a:r>
          </a:p>
          <a:p>
            <a:pPr marL="0" lvl="1" indent="0">
              <a:spcBef>
                <a:spcPts val="0"/>
              </a:spcBef>
              <a:spcAft>
                <a:spcPts val="500"/>
              </a:spcAft>
              <a:buNone/>
            </a:pPr>
            <a:endParaRPr lang="fr-FR" sz="1400" dirty="0"/>
          </a:p>
          <a:p>
            <a:pPr marL="0" lvl="1" indent="0">
              <a:spcBef>
                <a:spcPts val="0"/>
              </a:spcBef>
              <a:spcAft>
                <a:spcPts val="500"/>
              </a:spcAft>
              <a:buNone/>
            </a:pPr>
            <a:r>
              <a:rPr lang="fr-FR" sz="1400" dirty="0" smtClean="0"/>
              <a:t>2. Signature </a:t>
            </a:r>
            <a:r>
              <a:rPr lang="fr-FR" sz="1400" dirty="0"/>
              <a:t>en 3 </a:t>
            </a:r>
            <a:r>
              <a:rPr lang="fr-FR" sz="1400" dirty="0" smtClean="0"/>
              <a:t>exemplaires</a:t>
            </a:r>
          </a:p>
          <a:p>
            <a:pPr marL="0" lvl="1" indent="0">
              <a:spcBef>
                <a:spcPts val="0"/>
              </a:spcBef>
              <a:spcAft>
                <a:spcPts val="500"/>
              </a:spcAft>
              <a:buNone/>
            </a:pPr>
            <a:r>
              <a:rPr lang="fr-FR" sz="1400" dirty="0" smtClean="0"/>
              <a:t>3. Envoi d’une version scannée aux adresses </a:t>
            </a:r>
          </a:p>
          <a:p>
            <a:pPr marL="0" lvl="1" indent="0">
              <a:spcBef>
                <a:spcPts val="0"/>
              </a:spcBef>
              <a:spcAft>
                <a:spcPts val="500"/>
              </a:spcAft>
              <a:buNone/>
            </a:pPr>
            <a:endParaRPr lang="fr-FR" sz="500" dirty="0"/>
          </a:p>
          <a:p>
            <a:pPr marL="0" lvl="1" indent="0">
              <a:spcBef>
                <a:spcPts val="0"/>
              </a:spcBef>
              <a:spcAft>
                <a:spcPts val="500"/>
              </a:spcAft>
              <a:buNone/>
            </a:pPr>
            <a:r>
              <a:rPr lang="fr-FR" sz="1400" dirty="0" smtClean="0">
                <a:hlinkClick r:id="rId4"/>
              </a:rPr>
              <a:t>college95.numerique@valdoise.fr</a:t>
            </a:r>
            <a:r>
              <a:rPr lang="fr-FR" sz="1400" dirty="0" smtClean="0"/>
              <a:t>  et </a:t>
            </a:r>
            <a:r>
              <a:rPr lang="fr-FR" sz="1400" dirty="0" smtClean="0">
                <a:hlinkClick r:id="rId5"/>
              </a:rPr>
              <a:t>college95.numerique@ac-versailles.fr</a:t>
            </a:r>
            <a:endParaRPr lang="fr-FR" sz="1400" dirty="0" smtClean="0"/>
          </a:p>
          <a:p>
            <a:pPr marL="0" lvl="1" indent="0">
              <a:spcBef>
                <a:spcPts val="0"/>
              </a:spcBef>
              <a:spcAft>
                <a:spcPts val="500"/>
              </a:spcAft>
              <a:buNone/>
            </a:pPr>
            <a:endParaRPr lang="fr-FR" sz="500" dirty="0"/>
          </a:p>
          <a:p>
            <a:pPr marL="0" lvl="1" indent="0">
              <a:spcBef>
                <a:spcPts val="0"/>
              </a:spcBef>
              <a:spcAft>
                <a:spcPts val="500"/>
              </a:spcAft>
              <a:buNone/>
            </a:pPr>
            <a:r>
              <a:rPr lang="fr-FR" sz="1400" dirty="0" smtClean="0"/>
              <a:t>4. Envoi </a:t>
            </a:r>
            <a:r>
              <a:rPr lang="fr-FR" sz="1400" dirty="0"/>
              <a:t>des 3 exemplaires </a:t>
            </a:r>
            <a:r>
              <a:rPr lang="fr-FR" sz="1400" dirty="0" smtClean="0"/>
              <a:t>originaux au </a:t>
            </a:r>
            <a:r>
              <a:rPr lang="fr-FR" sz="1400" dirty="0"/>
              <a:t>Département </a:t>
            </a:r>
            <a:endParaRPr lang="fr-FR" sz="1400" dirty="0" smtClean="0"/>
          </a:p>
          <a:p>
            <a:pPr marL="0" lvl="1" indent="0">
              <a:spcBef>
                <a:spcPts val="0"/>
              </a:spcBef>
              <a:spcAft>
                <a:spcPts val="500"/>
              </a:spcAft>
              <a:buNone/>
            </a:pPr>
            <a:endParaRPr lang="fr-FR" sz="1000" dirty="0"/>
          </a:p>
          <a:p>
            <a:pPr marL="0" lvl="1" indent="0" algn="ctr">
              <a:spcBef>
                <a:spcPts val="0"/>
              </a:spcBef>
              <a:spcAft>
                <a:spcPts val="500"/>
              </a:spcAft>
              <a:buNone/>
            </a:pPr>
            <a:r>
              <a:rPr lang="fr-FR" sz="1400" dirty="0" smtClean="0"/>
              <a:t>Direction de l’Education et des Collèges</a:t>
            </a:r>
          </a:p>
          <a:p>
            <a:pPr marL="0" lvl="1" indent="0" algn="ctr">
              <a:spcBef>
                <a:spcPts val="0"/>
              </a:spcBef>
              <a:spcAft>
                <a:spcPts val="500"/>
              </a:spcAft>
              <a:buNone/>
            </a:pPr>
            <a:r>
              <a:rPr lang="fr-FR" sz="1400" dirty="0" smtClean="0"/>
              <a:t>Services Développement et Stratégie Numérique</a:t>
            </a:r>
          </a:p>
          <a:p>
            <a:pPr marL="0" lvl="1" indent="0" algn="ctr">
              <a:spcBef>
                <a:spcPts val="0"/>
              </a:spcBef>
              <a:spcAft>
                <a:spcPts val="500"/>
              </a:spcAft>
              <a:buNone/>
            </a:pPr>
            <a:r>
              <a:rPr lang="fr-FR" sz="1400" dirty="0" smtClean="0"/>
              <a:t>2 avenue du Parc</a:t>
            </a:r>
          </a:p>
          <a:p>
            <a:pPr marL="0" lvl="1" indent="0" algn="ctr">
              <a:spcBef>
                <a:spcPts val="0"/>
              </a:spcBef>
              <a:spcAft>
                <a:spcPts val="500"/>
              </a:spcAft>
              <a:buNone/>
            </a:pPr>
            <a:r>
              <a:rPr lang="fr-FR" sz="1400" dirty="0" smtClean="0"/>
              <a:t>95032 Cergy Pontoise Cedex</a:t>
            </a:r>
            <a:endParaRPr lang="fr-FR" sz="1400" dirty="0"/>
          </a:p>
        </p:txBody>
      </p:sp>
    </p:spTree>
    <p:extLst>
      <p:ext uri="{BB962C8B-B14F-4D97-AF65-F5344CB8AC3E}">
        <p14:creationId xmlns:p14="http://schemas.microsoft.com/office/powerpoint/2010/main" val="2217052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63"/>
          <p:cNvSpPr txBox="1">
            <a:spLocks noChangeArrowheads="1"/>
          </p:cNvSpPr>
          <p:nvPr/>
        </p:nvSpPr>
        <p:spPr bwMode="auto">
          <a:xfrm>
            <a:off x="130629" y="1799513"/>
            <a:ext cx="9144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None/>
            </a:pPr>
            <a:r>
              <a:rPr lang="fr-FR" sz="3000" dirty="0" smtClean="0"/>
              <a:t>Accompagnement et Formation</a:t>
            </a:r>
            <a:endParaRPr lang="fr-FR" sz="3000" dirty="0"/>
          </a:p>
        </p:txBody>
      </p:sp>
      <p:sp>
        <p:nvSpPr>
          <p:cNvPr id="3" name="Espace réservé du numéro de diapositive 2"/>
          <p:cNvSpPr>
            <a:spLocks noGrp="1"/>
          </p:cNvSpPr>
          <p:nvPr>
            <p:ph type="sldNum" sz="quarter" idx="12"/>
          </p:nvPr>
        </p:nvSpPr>
        <p:spPr/>
        <p:txBody>
          <a:bodyPr/>
          <a:lstStyle/>
          <a:p>
            <a:pPr fontAlgn="base">
              <a:spcBef>
                <a:spcPct val="0"/>
              </a:spcBef>
              <a:spcAft>
                <a:spcPct val="0"/>
              </a:spcAft>
              <a:defRPr/>
            </a:pPr>
            <a:fld id="{35F4F899-9AFB-4C61-B76D-6A2EB593DE06}" type="slidenum">
              <a:rPr lang="fr-FR" altLang="fr-FR">
                <a:solidFill>
                  <a:srgbClr val="000000"/>
                </a:solidFill>
                <a:latin typeface="Arial" panose="020B0604020202020204" pitchFamily="34" charset="0"/>
                <a:cs typeface="Arial" panose="020B0604020202020204" pitchFamily="34" charset="0"/>
              </a:rPr>
              <a:pPr fontAlgn="base">
                <a:spcBef>
                  <a:spcPct val="0"/>
                </a:spcBef>
                <a:spcAft>
                  <a:spcPct val="0"/>
                </a:spcAft>
                <a:defRPr/>
              </a:pPr>
              <a:t>11</a:t>
            </a:fld>
            <a:endParaRPr lang="fr-FR" altLang="fr-FR">
              <a:solidFill>
                <a:srgbClr val="000000"/>
              </a:solidFill>
              <a:latin typeface="Arial" panose="020B0604020202020204" pitchFamily="34" charset="0"/>
              <a:cs typeface="Arial" panose="020B0604020202020204" pitchFamily="34" charset="0"/>
            </a:endParaRPr>
          </a:p>
        </p:txBody>
      </p:sp>
      <p:pic>
        <p:nvPicPr>
          <p:cNvPr id="10" name="Image 9"/>
          <p:cNvPicPr>
            <a:picLocks noChangeAspect="1"/>
          </p:cNvPicPr>
          <p:nvPr/>
        </p:nvPicPr>
        <p:blipFill>
          <a:blip r:embed="rId2"/>
          <a:stretch>
            <a:fillRect/>
          </a:stretch>
        </p:blipFill>
        <p:spPr>
          <a:xfrm>
            <a:off x="2427704" y="3526030"/>
            <a:ext cx="3675385" cy="2592655"/>
          </a:xfrm>
          <a:prstGeom prst="rect">
            <a:avLst/>
          </a:prstGeom>
        </p:spPr>
      </p:pic>
      <p:pic>
        <p:nvPicPr>
          <p:cNvPr id="15" name="Picture 3" descr="Val_quad">
            <a:extLst>
              <a:ext uri="{FF2B5EF4-FFF2-40B4-BE49-F238E27FC236}">
                <a16:creationId xmlns:a16="http://schemas.microsoft.com/office/drawing/2014/main" xmlns="" id="{1FFDC5F3-E72E-426A-B977-2C27F6BA8B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1584" y="321437"/>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5"/>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296503" y="321437"/>
            <a:ext cx="909287" cy="656067"/>
          </a:xfrm>
          <a:prstGeom prst="rect">
            <a:avLst/>
          </a:prstGeom>
        </p:spPr>
      </p:pic>
      <p:sp>
        <p:nvSpPr>
          <p:cNvPr id="8" name="Text Box 63"/>
          <p:cNvSpPr txBox="1">
            <a:spLocks noChangeArrowheads="1"/>
          </p:cNvSpPr>
          <p:nvPr/>
        </p:nvSpPr>
        <p:spPr bwMode="auto">
          <a:xfrm>
            <a:off x="697617" y="2660826"/>
            <a:ext cx="754081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buNone/>
            </a:pPr>
            <a:r>
              <a:rPr lang="fr-FR" sz="1400" dirty="0"/>
              <a:t>Avec la nouvelle convention </a:t>
            </a:r>
            <a:r>
              <a:rPr lang="fr-FR" sz="1400" dirty="0" smtClean="0"/>
              <a:t>cadre, </a:t>
            </a:r>
            <a:r>
              <a:rPr lang="fr-FR" sz="1400" dirty="0"/>
              <a:t>le Département conforte son souhait d’intervenir en </a:t>
            </a:r>
            <a:r>
              <a:rPr lang="fr-FR" sz="1400" dirty="0" smtClean="0"/>
              <a:t>complémentarité </a:t>
            </a:r>
            <a:r>
              <a:rPr lang="fr-FR" sz="1400" dirty="0"/>
              <a:t>des actions de </a:t>
            </a:r>
            <a:r>
              <a:rPr lang="fr-FR" sz="1400" dirty="0" smtClean="0"/>
              <a:t>l’académie, </a:t>
            </a:r>
            <a:r>
              <a:rPr lang="fr-FR" sz="1400" dirty="0"/>
              <a:t>afin d’accompagner le développement des </a:t>
            </a:r>
            <a:r>
              <a:rPr lang="fr-FR" sz="1400" dirty="0" smtClean="0"/>
              <a:t>usages.</a:t>
            </a:r>
            <a:endParaRPr lang="fr-FR" sz="1400" dirty="0"/>
          </a:p>
        </p:txBody>
      </p:sp>
    </p:spTree>
    <p:extLst>
      <p:ext uri="{BB962C8B-B14F-4D97-AF65-F5344CB8AC3E}">
        <p14:creationId xmlns:p14="http://schemas.microsoft.com/office/powerpoint/2010/main" val="1364396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fontAlgn="base">
              <a:spcBef>
                <a:spcPct val="0"/>
              </a:spcBef>
              <a:spcAft>
                <a:spcPct val="0"/>
              </a:spcAft>
              <a:defRPr/>
            </a:pPr>
            <a:fld id="{DC09B8A6-1CCE-4276-BE14-AE77EBE6BDDC}" type="slidenum">
              <a:rPr lang="fr-FR" altLang="fr-FR" sz="1200">
                <a:solidFill>
                  <a:srgbClr val="000000"/>
                </a:solidFill>
              </a:rPr>
              <a:pPr fontAlgn="base">
                <a:spcBef>
                  <a:spcPct val="0"/>
                </a:spcBef>
                <a:spcAft>
                  <a:spcPct val="0"/>
                </a:spcAft>
                <a:defRPr/>
              </a:pPr>
              <a:t>12</a:t>
            </a:fld>
            <a:endParaRPr lang="fr-FR" altLang="fr-FR" sz="1200">
              <a:solidFill>
                <a:srgbClr val="000000"/>
              </a:solidFill>
            </a:endParaRPr>
          </a:p>
        </p:txBody>
      </p:sp>
      <p:sp>
        <p:nvSpPr>
          <p:cNvPr id="8" name="AutoShape 4" descr="Académie de Versailles (éducation) — Wikipédia"/>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1200"/>
          </a:p>
        </p:txBody>
      </p:sp>
      <p:sp>
        <p:nvSpPr>
          <p:cNvPr id="11" name="Rectangle 10">
            <a:extLst>
              <a:ext uri="{FF2B5EF4-FFF2-40B4-BE49-F238E27FC236}">
                <a16:creationId xmlns:a16="http://schemas.microsoft.com/office/drawing/2014/main" xmlns="" id="{C13BBB2F-DAB7-8D44-97CB-1C2A394E9359}"/>
              </a:ext>
            </a:extLst>
          </p:cNvPr>
          <p:cNvSpPr/>
          <p:nvPr/>
        </p:nvSpPr>
        <p:spPr>
          <a:xfrm>
            <a:off x="281188" y="2420254"/>
            <a:ext cx="8083811" cy="461665"/>
          </a:xfrm>
          <a:prstGeom prst="rect">
            <a:avLst/>
          </a:prstGeom>
        </p:spPr>
        <p:txBody>
          <a:bodyPr wrap="square">
            <a:spAutoFit/>
          </a:bodyPr>
          <a:lstStyle/>
          <a:p>
            <a:pPr marL="0" lvl="1"/>
            <a:r>
              <a:rPr lang="fr-FR" altLang="fr-FR" sz="1200" dirty="0" smtClean="0"/>
              <a:t> </a:t>
            </a:r>
            <a:endParaRPr lang="fr-FR" altLang="fr-FR" sz="1200" dirty="0"/>
          </a:p>
          <a:p>
            <a:pPr marL="0" lvl="1"/>
            <a:endParaRPr lang="fr-FR" sz="1200" dirty="0">
              <a:solidFill>
                <a:srgbClr val="000000"/>
              </a:solidFill>
              <a:ea typeface="MS PGothic" panose="020B0600070205080204" pitchFamily="34" charset="-128"/>
            </a:endParaRPr>
          </a:p>
        </p:txBody>
      </p:sp>
      <p:sp>
        <p:nvSpPr>
          <p:cNvPr id="3" name="Rectangle 2"/>
          <p:cNvSpPr/>
          <p:nvPr/>
        </p:nvSpPr>
        <p:spPr>
          <a:xfrm>
            <a:off x="482904" y="1911825"/>
            <a:ext cx="6759030" cy="4139595"/>
          </a:xfrm>
          <a:prstGeom prst="rect">
            <a:avLst/>
          </a:prstGeom>
        </p:spPr>
        <p:txBody>
          <a:bodyPr wrap="none">
            <a:spAutoFit/>
          </a:bodyPr>
          <a:lstStyle/>
          <a:p>
            <a:pPr marL="0" lvl="1"/>
            <a:r>
              <a:rPr lang="fr-FR" altLang="fr-FR" sz="1400" b="1" u="sng" dirty="0">
                <a:solidFill>
                  <a:srgbClr val="000000"/>
                </a:solidFill>
                <a:latin typeface="+mn-lt"/>
              </a:rPr>
              <a:t>FORUMS DES USAGES DU NUMERIQUE (FUN</a:t>
            </a:r>
            <a:r>
              <a:rPr lang="fr-FR" altLang="fr-FR" sz="1400" b="1" u="sng" dirty="0" smtClean="0">
                <a:solidFill>
                  <a:srgbClr val="000000"/>
                </a:solidFill>
                <a:latin typeface="+mn-lt"/>
              </a:rPr>
              <a:t>)</a:t>
            </a:r>
          </a:p>
          <a:p>
            <a:pPr marL="0" lvl="1"/>
            <a:endParaRPr lang="fr-FR" altLang="fr-FR" sz="1400" b="1" u="sng" dirty="0">
              <a:solidFill>
                <a:srgbClr val="000000"/>
              </a:solidFill>
              <a:latin typeface="+mn-lt"/>
            </a:endParaRPr>
          </a:p>
          <a:p>
            <a:pPr marL="0" lvl="1"/>
            <a:r>
              <a:rPr lang="fr-FR" altLang="fr-FR" sz="1400" b="1" u="sng" dirty="0" smtClean="0">
                <a:solidFill>
                  <a:srgbClr val="000000"/>
                </a:solidFill>
                <a:latin typeface="+mn-lt"/>
              </a:rPr>
              <a:t>REFERENTS </a:t>
            </a:r>
            <a:r>
              <a:rPr lang="fr-FR" altLang="fr-FR" sz="1400" b="1" u="sng" dirty="0">
                <a:solidFill>
                  <a:srgbClr val="000000"/>
                </a:solidFill>
                <a:latin typeface="+mn-lt"/>
              </a:rPr>
              <a:t>ENT </a:t>
            </a:r>
            <a:endParaRPr lang="fr-FR" altLang="fr-FR" sz="1400" b="1" u="sng" dirty="0" smtClean="0">
              <a:solidFill>
                <a:srgbClr val="000000"/>
              </a:solidFill>
              <a:latin typeface="+mn-lt"/>
            </a:endParaRPr>
          </a:p>
          <a:p>
            <a:pPr marL="285750" lvl="1" indent="-285750">
              <a:buFont typeface="Arial" panose="020B0604020202020204" pitchFamily="34" charset="0"/>
              <a:buChar char="•"/>
            </a:pPr>
            <a:r>
              <a:rPr lang="fr-FR" sz="1400" dirty="0" smtClean="0">
                <a:latin typeface="+mn-lt"/>
              </a:rPr>
              <a:t>15 </a:t>
            </a:r>
            <a:r>
              <a:rPr lang="fr-FR" sz="1400" dirty="0">
                <a:latin typeface="+mn-lt"/>
              </a:rPr>
              <a:t>sessions de formations août </a:t>
            </a:r>
            <a:r>
              <a:rPr lang="fr-FR" sz="1400" dirty="0" smtClean="0">
                <a:latin typeface="+mn-lt"/>
              </a:rPr>
              <a:t>2021</a:t>
            </a:r>
            <a:endParaRPr lang="fr-FR" sz="1400" dirty="0">
              <a:latin typeface="+mn-lt"/>
            </a:endParaRPr>
          </a:p>
          <a:p>
            <a:pPr marL="285750" lvl="1" indent="-285750">
              <a:buFont typeface="Arial" panose="020B0604020202020204" pitchFamily="34" charset="0"/>
              <a:buChar char="•"/>
            </a:pPr>
            <a:r>
              <a:rPr lang="fr-FR" sz="1400" dirty="0">
                <a:latin typeface="+mn-lt"/>
              </a:rPr>
              <a:t>1 session de formation module absence  </a:t>
            </a:r>
          </a:p>
          <a:p>
            <a:pPr marL="285750" lvl="1" indent="-285750">
              <a:buFont typeface="Arial" panose="020B0604020202020204" pitchFamily="34" charset="0"/>
              <a:buChar char="•"/>
            </a:pPr>
            <a:r>
              <a:rPr lang="fr-FR" sz="1400" dirty="0">
                <a:latin typeface="+mn-lt"/>
              </a:rPr>
              <a:t>1 session de formation module évaluation</a:t>
            </a:r>
          </a:p>
          <a:p>
            <a:pPr marL="285750" lvl="1" indent="-285750">
              <a:buFont typeface="Arial" panose="020B0604020202020204" pitchFamily="34" charset="0"/>
              <a:buChar char="•"/>
            </a:pPr>
            <a:r>
              <a:rPr lang="fr-FR" sz="1400" dirty="0">
                <a:latin typeface="+mn-lt"/>
              </a:rPr>
              <a:t>2 sessions formations Conseils de classe </a:t>
            </a:r>
            <a:r>
              <a:rPr lang="fr-FR" sz="1400" dirty="0" smtClean="0">
                <a:latin typeface="+mn-lt"/>
              </a:rPr>
              <a:t>2</a:t>
            </a:r>
          </a:p>
          <a:p>
            <a:pPr marL="285750" lvl="1" indent="-285750">
              <a:buFont typeface="Arial" panose="020B0604020202020204" pitchFamily="34" charset="0"/>
              <a:buChar char="•"/>
            </a:pPr>
            <a:r>
              <a:rPr lang="fr-FR" sz="1400" dirty="0" smtClean="0">
                <a:solidFill>
                  <a:srgbClr val="000000"/>
                </a:solidFill>
                <a:latin typeface="+mn-lt"/>
                <a:ea typeface="Times New Roman" panose="02020603050405020304" pitchFamily="18" charset="0"/>
              </a:rPr>
              <a:t>4 sessions formations sur le chier de texte </a:t>
            </a:r>
            <a:endParaRPr lang="fr-FR" sz="1400" dirty="0">
              <a:solidFill>
                <a:srgbClr val="000000"/>
              </a:solidFill>
              <a:latin typeface="+mn-lt"/>
              <a:ea typeface="Times New Roman" panose="02020603050405020304" pitchFamily="18" charset="0"/>
            </a:endParaRPr>
          </a:p>
          <a:p>
            <a:pPr marL="0" lvl="1"/>
            <a:endParaRPr lang="fr-FR" altLang="fr-FR" sz="1400" b="1" u="sng" dirty="0" smtClean="0">
              <a:solidFill>
                <a:srgbClr val="000000"/>
              </a:solidFill>
              <a:latin typeface="+mn-lt"/>
            </a:endParaRPr>
          </a:p>
          <a:p>
            <a:pPr marL="0" lvl="1"/>
            <a:r>
              <a:rPr lang="fr-FR" sz="1400" b="1" u="sng" dirty="0">
                <a:solidFill>
                  <a:srgbClr val="000000"/>
                </a:solidFill>
                <a:latin typeface="+mn-lt"/>
              </a:rPr>
              <a:t>REFERENTS IPAD : </a:t>
            </a:r>
            <a:r>
              <a:rPr lang="fr-FR" altLang="fr-FR" sz="1400" dirty="0">
                <a:latin typeface="+mn-lt"/>
              </a:rPr>
              <a:t>15 sessions pour 111 collèges pour 222 </a:t>
            </a:r>
            <a:r>
              <a:rPr lang="fr-FR" altLang="fr-FR" sz="1400" dirty="0" smtClean="0">
                <a:latin typeface="+mn-lt"/>
              </a:rPr>
              <a:t>administrateurs</a:t>
            </a:r>
          </a:p>
          <a:p>
            <a:pPr marL="0" lvl="1"/>
            <a:endParaRPr lang="fr-FR" altLang="fr-FR" sz="1400" dirty="0" smtClean="0">
              <a:latin typeface="+mn-lt"/>
            </a:endParaRPr>
          </a:p>
          <a:p>
            <a:pPr marL="0" lvl="1"/>
            <a:r>
              <a:rPr lang="fr-FR" altLang="fr-FR" sz="1400" b="1" u="sng" dirty="0">
                <a:solidFill>
                  <a:srgbClr val="000000"/>
                </a:solidFill>
                <a:latin typeface="+mn-lt"/>
              </a:rPr>
              <a:t>REFERENTS RESSOURCES </a:t>
            </a:r>
            <a:r>
              <a:rPr lang="fr-FR" altLang="fr-FR" sz="1400" b="1" u="sng" dirty="0" smtClean="0">
                <a:solidFill>
                  <a:srgbClr val="000000"/>
                </a:solidFill>
                <a:latin typeface="+mn-lt"/>
              </a:rPr>
              <a:t>NUMERIQUES  </a:t>
            </a:r>
            <a:r>
              <a:rPr lang="fr-FR" sz="1400" dirty="0">
                <a:latin typeface="+mn-lt"/>
              </a:rPr>
              <a:t>20 sessions </a:t>
            </a:r>
            <a:endParaRPr lang="fr-FR" sz="1400" dirty="0" smtClean="0">
              <a:latin typeface="+mn-lt"/>
            </a:endParaRPr>
          </a:p>
          <a:p>
            <a:pPr marL="0" lvl="1"/>
            <a:endParaRPr lang="fr-FR" sz="1400" dirty="0">
              <a:solidFill>
                <a:srgbClr val="000000"/>
              </a:solidFill>
              <a:latin typeface="+mn-lt"/>
            </a:endParaRPr>
          </a:p>
          <a:p>
            <a:r>
              <a:rPr lang="fr-FR" sz="1300" b="1" u="sng" dirty="0">
                <a:solidFill>
                  <a:srgbClr val="000000"/>
                </a:solidFill>
                <a:latin typeface="+mn-lt"/>
              </a:rPr>
              <a:t>PRISE EN MAIN DES IPADS POUR LES ENSEIGNANTS </a:t>
            </a:r>
            <a:r>
              <a:rPr lang="fr-FR" sz="1300" b="1" u="sng" dirty="0" smtClean="0">
                <a:solidFill>
                  <a:srgbClr val="000000"/>
                </a:solidFill>
                <a:latin typeface="+mn-lt"/>
              </a:rPr>
              <a:t> </a:t>
            </a:r>
            <a:r>
              <a:rPr lang="fr-FR" sz="1300" u="sng" dirty="0" smtClean="0">
                <a:solidFill>
                  <a:srgbClr val="000000"/>
                </a:solidFill>
                <a:latin typeface="+mn-lt"/>
              </a:rPr>
              <a:t>mercredi </a:t>
            </a:r>
            <a:r>
              <a:rPr lang="fr-FR" sz="1300" u="sng" dirty="0">
                <a:solidFill>
                  <a:srgbClr val="000000"/>
                </a:solidFill>
                <a:latin typeface="+mn-lt"/>
              </a:rPr>
              <a:t>après-midi en </a:t>
            </a:r>
            <a:r>
              <a:rPr lang="fr-FR" sz="1300" u="sng" dirty="0" err="1" smtClean="0">
                <a:solidFill>
                  <a:srgbClr val="000000"/>
                </a:solidFill>
                <a:latin typeface="+mn-lt"/>
              </a:rPr>
              <a:t>visio</a:t>
            </a:r>
            <a:endParaRPr lang="fr-FR" altLang="fr-FR" sz="1300" dirty="0">
              <a:solidFill>
                <a:srgbClr val="000000"/>
              </a:solidFill>
              <a:latin typeface="+mn-lt"/>
            </a:endParaRPr>
          </a:p>
          <a:p>
            <a:pPr marL="0" lvl="1"/>
            <a:endParaRPr lang="fr-FR" sz="1300" dirty="0" smtClean="0">
              <a:solidFill>
                <a:srgbClr val="000000"/>
              </a:solidFill>
              <a:latin typeface="+mn-lt"/>
            </a:endParaRPr>
          </a:p>
          <a:p>
            <a:pPr marL="0" lvl="1"/>
            <a:r>
              <a:rPr lang="fr-FR" sz="1300" b="1" u="sng" dirty="0">
                <a:solidFill>
                  <a:srgbClr val="000000"/>
                </a:solidFill>
                <a:latin typeface="+mn-lt"/>
                <a:ea typeface="MS PGothic" panose="020B0600070205080204" pitchFamily="34" charset="-128"/>
              </a:rPr>
              <a:t>FORMATION AU CODAGE  ET A LA </a:t>
            </a:r>
            <a:r>
              <a:rPr lang="fr-FR" sz="1300" b="1" u="sng" dirty="0" smtClean="0">
                <a:solidFill>
                  <a:srgbClr val="000000"/>
                </a:solidFill>
                <a:latin typeface="+mn-lt"/>
                <a:ea typeface="MS PGothic" panose="020B0600070205080204" pitchFamily="34" charset="-128"/>
              </a:rPr>
              <a:t>ROBOTIQUE</a:t>
            </a:r>
            <a:endParaRPr lang="fr-FR" sz="1300" dirty="0">
              <a:solidFill>
                <a:srgbClr val="000000"/>
              </a:solidFill>
              <a:latin typeface="+mn-lt"/>
            </a:endParaRPr>
          </a:p>
          <a:p>
            <a:pPr marL="0" lvl="1"/>
            <a:endParaRPr lang="fr-FR" sz="1400" dirty="0">
              <a:solidFill>
                <a:srgbClr val="000000"/>
              </a:solidFill>
              <a:latin typeface="+mn-lt"/>
            </a:endParaRPr>
          </a:p>
          <a:p>
            <a:pPr marL="0" lvl="1"/>
            <a:endParaRPr lang="fr-FR" sz="1400" dirty="0">
              <a:solidFill>
                <a:srgbClr val="000000"/>
              </a:solidFill>
              <a:latin typeface="+mn-lt"/>
              <a:ea typeface="MS PGothic" panose="020B0600070205080204" pitchFamily="34" charset="-128"/>
            </a:endParaRPr>
          </a:p>
          <a:p>
            <a:pPr marL="0" lvl="1"/>
            <a:endParaRPr lang="fr-FR" altLang="fr-FR" sz="1400" b="1" u="sng" dirty="0">
              <a:solidFill>
                <a:srgbClr val="000000"/>
              </a:solidFill>
              <a:latin typeface="+mn-lt"/>
            </a:endParaRPr>
          </a:p>
        </p:txBody>
      </p:sp>
      <p:pic>
        <p:nvPicPr>
          <p:cNvPr id="21"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Image 21">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227699"/>
            <a:ext cx="909287" cy="656067"/>
          </a:xfrm>
          <a:prstGeom prst="rect">
            <a:avLst/>
          </a:prstGeom>
        </p:spPr>
      </p:pic>
      <p:sp>
        <p:nvSpPr>
          <p:cNvPr id="16" name="Text Box 3"/>
          <p:cNvSpPr txBox="1">
            <a:spLocks noChangeArrowheads="1"/>
          </p:cNvSpPr>
          <p:nvPr/>
        </p:nvSpPr>
        <p:spPr bwMode="auto">
          <a:xfrm>
            <a:off x="10647" y="166781"/>
            <a:ext cx="4320000" cy="60016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None/>
            </a:pPr>
            <a:r>
              <a:rPr lang="fr-FR" sz="1500" dirty="0">
                <a:latin typeface="DIN-Black"/>
              </a:rPr>
              <a:t>ACCOMPAGNEMENT</a:t>
            </a:r>
          </a:p>
          <a:p>
            <a:pPr algn="ctr">
              <a:buNone/>
            </a:pPr>
            <a:r>
              <a:rPr lang="fr-FR" sz="1500" dirty="0">
                <a:latin typeface="DIN-Black"/>
              </a:rPr>
              <a:t>au niveau départemental</a:t>
            </a:r>
          </a:p>
        </p:txBody>
      </p:sp>
    </p:spTree>
    <p:extLst>
      <p:ext uri="{BB962C8B-B14F-4D97-AF65-F5344CB8AC3E}">
        <p14:creationId xmlns:p14="http://schemas.microsoft.com/office/powerpoint/2010/main" val="459955158"/>
      </p:ext>
    </p:extLst>
  </p:cSld>
  <p:clrMapOvr>
    <a:masterClrMapping/>
  </p:clrMapOvr>
  <p:transition spd="slow">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63"/>
          <p:cNvSpPr txBox="1">
            <a:spLocks noChangeArrowheads="1"/>
          </p:cNvSpPr>
          <p:nvPr/>
        </p:nvSpPr>
        <p:spPr bwMode="auto">
          <a:xfrm>
            <a:off x="1629965" y="2612811"/>
            <a:ext cx="5778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80000"/>
              </a:lnSpc>
              <a:spcBef>
                <a:spcPct val="50000"/>
              </a:spcBef>
              <a:buFontTx/>
              <a:buNone/>
            </a:pPr>
            <a:r>
              <a:rPr lang="fr-FR" altLang="fr-FR" sz="3000" dirty="0">
                <a:solidFill>
                  <a:schemeClr val="bg2"/>
                </a:solidFill>
                <a:latin typeface="DIN-Black" pitchFamily="50" charset="0"/>
              </a:rPr>
              <a:t>Matériel Multimédia</a:t>
            </a:r>
          </a:p>
        </p:txBody>
      </p:sp>
      <p:sp>
        <p:nvSpPr>
          <p:cNvPr id="4166" name="Text Box 70"/>
          <p:cNvSpPr txBox="1">
            <a:spLocks noChangeArrowheads="1"/>
          </p:cNvSpPr>
          <p:nvPr/>
        </p:nvSpPr>
        <p:spPr bwMode="auto">
          <a:xfrm>
            <a:off x="2195512" y="3807619"/>
            <a:ext cx="4482704" cy="415498"/>
          </a:xfrm>
          <a:prstGeom prst="rect">
            <a:avLst/>
          </a:prstGeom>
          <a:noFill/>
          <a:ln>
            <a:noFill/>
          </a:ln>
          <a:effectLst/>
        </p:spPr>
        <p:txBody>
          <a:bodyPr>
            <a:spAutoFit/>
          </a:bodyPr>
          <a:lstStyle/>
          <a:p>
            <a:pPr marL="135731" indent="-135731">
              <a:buFontTx/>
              <a:buChar char="•"/>
              <a:defRPr/>
            </a:pPr>
            <a:endParaRPr lang="fr-FR" altLang="fr-FR" sz="1050">
              <a:latin typeface="Arial Unicode MS" pitchFamily="34" charset="-128"/>
              <a:cs typeface="Arial" charset="0"/>
            </a:endParaRPr>
          </a:p>
          <a:p>
            <a:pPr>
              <a:defRPr/>
            </a:pPr>
            <a:endParaRPr lang="fr-FR" sz="1050">
              <a:latin typeface="Arial Unicode MS" pitchFamily="34" charset="-128"/>
              <a:cs typeface="Arial" charset="0"/>
            </a:endParaRPr>
          </a:p>
        </p:txBody>
      </p:sp>
      <p:sp>
        <p:nvSpPr>
          <p:cNvPr id="3" name="Espace réservé du numéro de diapositive 2"/>
          <p:cNvSpPr>
            <a:spLocks noGrp="1"/>
          </p:cNvSpPr>
          <p:nvPr>
            <p:ph type="sldNum" sz="quarter" idx="12"/>
          </p:nvPr>
        </p:nvSpPr>
        <p:spPr>
          <a:xfrm>
            <a:off x="6215446" y="6350305"/>
            <a:ext cx="2057400" cy="273844"/>
          </a:xfrm>
        </p:spPr>
        <p:txBody>
          <a:bodyPr/>
          <a:lstStyle/>
          <a:p>
            <a:pPr>
              <a:defRPr/>
            </a:pPr>
            <a:fld id="{35F4F899-9AFB-4C61-B76D-6A2EB593DE06}" type="slidenum">
              <a:rPr lang="fr-FR" altLang="fr-FR" smtClean="0"/>
              <a:pPr>
                <a:defRPr/>
              </a:pPr>
              <a:t>13</a:t>
            </a:fld>
            <a:endParaRPr lang="fr-FR" altLang="fr-FR" dirty="0"/>
          </a:p>
        </p:txBody>
      </p:sp>
      <p:pic>
        <p:nvPicPr>
          <p:cNvPr id="102402" name="Picture 2" descr="TNI tactile IQBoard DVT- 82 2U IQBoard : MultiMiceShop: équipement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8038" y="3416625"/>
            <a:ext cx="3189201" cy="247438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Tree>
    <p:extLst>
      <p:ext uri="{BB962C8B-B14F-4D97-AF65-F5344CB8AC3E}">
        <p14:creationId xmlns:p14="http://schemas.microsoft.com/office/powerpoint/2010/main" val="2748504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6" name="Text Box 70"/>
          <p:cNvSpPr txBox="1">
            <a:spLocks noChangeArrowheads="1"/>
          </p:cNvSpPr>
          <p:nvPr/>
        </p:nvSpPr>
        <p:spPr bwMode="auto">
          <a:xfrm>
            <a:off x="2195512" y="3807619"/>
            <a:ext cx="4482704" cy="415498"/>
          </a:xfrm>
          <a:prstGeom prst="rect">
            <a:avLst/>
          </a:prstGeom>
          <a:noFill/>
          <a:ln>
            <a:noFill/>
          </a:ln>
          <a:effectLst/>
        </p:spPr>
        <p:txBody>
          <a:bodyPr>
            <a:spAutoFit/>
          </a:bodyPr>
          <a:lstStyle/>
          <a:p>
            <a:pPr marL="135731" indent="-135731">
              <a:buFontTx/>
              <a:buChar char="•"/>
              <a:defRPr/>
            </a:pPr>
            <a:endParaRPr lang="fr-FR" altLang="fr-FR" sz="1050">
              <a:solidFill>
                <a:srgbClr val="000000"/>
              </a:solidFill>
              <a:latin typeface="Arial Unicode MS" pitchFamily="34" charset="-128"/>
              <a:cs typeface="Arial" charset="0"/>
            </a:endParaRPr>
          </a:p>
          <a:p>
            <a:pPr eaLnBrk="0" fontAlgn="base" hangingPunct="0">
              <a:spcBef>
                <a:spcPct val="0"/>
              </a:spcBef>
              <a:spcAft>
                <a:spcPct val="0"/>
              </a:spcAft>
              <a:defRPr/>
            </a:pPr>
            <a:endParaRPr lang="fr-FR" sz="1050">
              <a:solidFill>
                <a:srgbClr val="000000"/>
              </a:solidFill>
              <a:latin typeface="Arial Unicode MS" pitchFamily="34" charset="-128"/>
              <a:cs typeface="Arial" charset="0"/>
            </a:endParaRPr>
          </a:p>
        </p:txBody>
      </p:sp>
      <p:sp>
        <p:nvSpPr>
          <p:cNvPr id="3" name="Espace réservé du numéro de diapositive 2"/>
          <p:cNvSpPr>
            <a:spLocks noGrp="1"/>
          </p:cNvSpPr>
          <p:nvPr>
            <p:ph type="sldNum" sz="quarter" idx="12"/>
          </p:nvPr>
        </p:nvSpPr>
        <p:spPr>
          <a:xfrm>
            <a:off x="6489826" y="6339441"/>
            <a:ext cx="2133600" cy="476250"/>
          </a:xfrm>
        </p:spPr>
        <p:txBody>
          <a:bodyPr/>
          <a:lstStyle/>
          <a:p>
            <a:pPr fontAlgn="base">
              <a:spcBef>
                <a:spcPct val="0"/>
              </a:spcBef>
              <a:spcAft>
                <a:spcPct val="0"/>
              </a:spcAft>
              <a:defRPr/>
            </a:pPr>
            <a:fld id="{35F4F899-9AFB-4C61-B76D-6A2EB593DE06}" type="slidenum">
              <a:rPr lang="fr-FR" altLang="fr-FR">
                <a:solidFill>
                  <a:srgbClr val="000000"/>
                </a:solidFill>
                <a:latin typeface="Arial" panose="020B0604020202020204" pitchFamily="34" charset="0"/>
                <a:cs typeface="Arial" panose="020B0604020202020204" pitchFamily="34" charset="0"/>
              </a:rPr>
              <a:pPr fontAlgn="base">
                <a:spcBef>
                  <a:spcPct val="0"/>
                </a:spcBef>
                <a:spcAft>
                  <a:spcPct val="0"/>
                </a:spcAft>
                <a:defRPr/>
              </a:pPr>
              <a:t>14</a:t>
            </a:fld>
            <a:endParaRPr lang="fr-FR" altLang="fr-FR">
              <a:solidFill>
                <a:srgbClr val="000000"/>
              </a:solidFill>
              <a:latin typeface="Arial" panose="020B0604020202020204" pitchFamily="34" charset="0"/>
              <a:cs typeface="Arial" panose="020B0604020202020204" pitchFamily="34" charset="0"/>
            </a:endParaRPr>
          </a:p>
        </p:txBody>
      </p:sp>
      <p:pic>
        <p:nvPicPr>
          <p:cNvPr id="9"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2" name="Rectangle 1"/>
          <p:cNvSpPr/>
          <p:nvPr/>
        </p:nvSpPr>
        <p:spPr>
          <a:xfrm>
            <a:off x="331117" y="733901"/>
            <a:ext cx="8211493" cy="5909310"/>
          </a:xfrm>
          <a:prstGeom prst="rect">
            <a:avLst/>
          </a:prstGeom>
        </p:spPr>
        <p:txBody>
          <a:bodyPr wrap="square">
            <a:spAutoFit/>
          </a:bodyPr>
          <a:lstStyle/>
          <a:p>
            <a:endParaRPr lang="fr-FR" sz="1400" b="1" dirty="0">
              <a:solidFill>
                <a:srgbClr val="243238"/>
              </a:solidFill>
              <a:latin typeface="+mn-lt"/>
            </a:endParaRPr>
          </a:p>
          <a:p>
            <a:r>
              <a:rPr lang="fr-FR" sz="1400" b="1" dirty="0" smtClean="0">
                <a:solidFill>
                  <a:srgbClr val="243238"/>
                </a:solidFill>
                <a:latin typeface="+mn-lt"/>
              </a:rPr>
              <a:t>Référentiel </a:t>
            </a:r>
            <a:r>
              <a:rPr lang="fr-FR" sz="1400" b="1" dirty="0">
                <a:solidFill>
                  <a:srgbClr val="243238"/>
                </a:solidFill>
                <a:latin typeface="+mn-lt"/>
              </a:rPr>
              <a:t>matériels </a:t>
            </a:r>
            <a:r>
              <a:rPr lang="fr-FR" sz="1400" b="1" dirty="0" smtClean="0">
                <a:solidFill>
                  <a:srgbClr val="243238"/>
                </a:solidFill>
                <a:latin typeface="+mn-lt"/>
              </a:rPr>
              <a:t>numériques</a:t>
            </a:r>
          </a:p>
          <a:p>
            <a:endParaRPr lang="fr-FR" sz="1400" dirty="0">
              <a:solidFill>
                <a:srgbClr val="243238"/>
              </a:solidFill>
              <a:latin typeface="+mn-lt"/>
            </a:endParaRPr>
          </a:p>
          <a:p>
            <a:pPr algn="just"/>
            <a:r>
              <a:rPr lang="fr-FR" sz="1400" dirty="0">
                <a:solidFill>
                  <a:srgbClr val="243238"/>
                </a:solidFill>
                <a:latin typeface="+mn-lt"/>
              </a:rPr>
              <a:t>Le Département s’engage à fournir un parc informatique adapté aux usages des établissements et renouvelé régulièrement. La fourniture des équipements est standardisée et </a:t>
            </a:r>
            <a:r>
              <a:rPr lang="fr-FR" sz="1400" dirty="0" smtClean="0">
                <a:solidFill>
                  <a:srgbClr val="243238"/>
                </a:solidFill>
                <a:latin typeface="+mn-lt"/>
              </a:rPr>
              <a:t>définie </a:t>
            </a:r>
            <a:r>
              <a:rPr lang="fr-FR" sz="1400" dirty="0">
                <a:solidFill>
                  <a:srgbClr val="243238"/>
                </a:solidFill>
                <a:latin typeface="+mn-lt"/>
              </a:rPr>
              <a:t>conjointement avec les services </a:t>
            </a:r>
            <a:r>
              <a:rPr lang="fr-FR" sz="1400" dirty="0" smtClean="0">
                <a:solidFill>
                  <a:srgbClr val="243238"/>
                </a:solidFill>
                <a:latin typeface="+mn-lt"/>
              </a:rPr>
              <a:t>académiques.</a:t>
            </a:r>
          </a:p>
          <a:p>
            <a:pPr algn="just"/>
            <a:endParaRPr lang="fr-FR" sz="1400" dirty="0">
              <a:solidFill>
                <a:srgbClr val="243238"/>
              </a:solidFill>
              <a:latin typeface="+mn-lt"/>
            </a:endParaRPr>
          </a:p>
          <a:p>
            <a:pPr algn="just"/>
            <a:r>
              <a:rPr lang="fr-FR" sz="1400" dirty="0" smtClean="0">
                <a:solidFill>
                  <a:srgbClr val="243238"/>
                </a:solidFill>
                <a:latin typeface="+mn-lt"/>
              </a:rPr>
              <a:t>Le </a:t>
            </a:r>
            <a:r>
              <a:rPr lang="fr-FR" sz="1400" dirty="0">
                <a:solidFill>
                  <a:srgbClr val="243238"/>
                </a:solidFill>
                <a:latin typeface="+mn-lt"/>
              </a:rPr>
              <a:t>référentiel des équipements </a:t>
            </a:r>
            <a:r>
              <a:rPr lang="fr-FR" sz="1400" dirty="0" smtClean="0">
                <a:solidFill>
                  <a:srgbClr val="243238"/>
                </a:solidFill>
                <a:latin typeface="+mn-lt"/>
              </a:rPr>
              <a:t>ainsi défini prend </a:t>
            </a:r>
            <a:r>
              <a:rPr lang="fr-FR" sz="1400" dirty="0">
                <a:solidFill>
                  <a:srgbClr val="243238"/>
                </a:solidFill>
                <a:latin typeface="+mn-lt"/>
              </a:rPr>
              <a:t>en considération deux typologies de matériels </a:t>
            </a:r>
            <a:r>
              <a:rPr lang="fr-FR" sz="1400" dirty="0" smtClean="0">
                <a:solidFill>
                  <a:srgbClr val="243238"/>
                </a:solidFill>
                <a:latin typeface="+mn-lt"/>
              </a:rPr>
              <a:t>:</a:t>
            </a:r>
          </a:p>
          <a:p>
            <a:pPr algn="just"/>
            <a:endParaRPr lang="fr-FR" sz="1200" dirty="0">
              <a:solidFill>
                <a:srgbClr val="243238"/>
              </a:solidFill>
              <a:latin typeface="+mn-lt"/>
            </a:endParaRPr>
          </a:p>
          <a:p>
            <a:pPr lvl="1" algn="just">
              <a:buFont typeface="Arial" panose="020B0604020202020204" pitchFamily="34" charset="0"/>
              <a:buChar char="•"/>
            </a:pPr>
            <a:r>
              <a:rPr lang="fr-FR" sz="1400" dirty="0">
                <a:solidFill>
                  <a:srgbClr val="243238"/>
                </a:solidFill>
                <a:latin typeface="+mn-lt"/>
              </a:rPr>
              <a:t>Matériels dit « FIXES » renouvelés tous les 7 ans</a:t>
            </a:r>
          </a:p>
          <a:p>
            <a:pPr lvl="1" algn="just">
              <a:buFont typeface="Arial" panose="020B0604020202020204" pitchFamily="34" charset="0"/>
              <a:buChar char="•"/>
            </a:pPr>
            <a:r>
              <a:rPr lang="fr-FR" sz="1400" dirty="0">
                <a:solidFill>
                  <a:srgbClr val="243238"/>
                </a:solidFill>
                <a:latin typeface="+mn-lt"/>
              </a:rPr>
              <a:t>Matériels dit « MOBILES » renouvelés tous les 5 ans</a:t>
            </a:r>
            <a:r>
              <a:rPr lang="fr-FR" sz="1400" dirty="0" smtClean="0">
                <a:solidFill>
                  <a:srgbClr val="243238"/>
                </a:solidFill>
                <a:latin typeface="+mn-lt"/>
              </a:rPr>
              <a:t>.</a:t>
            </a:r>
          </a:p>
          <a:p>
            <a:pPr lvl="1" algn="just">
              <a:buFont typeface="Arial" panose="020B0604020202020204" pitchFamily="34" charset="0"/>
              <a:buChar char="•"/>
            </a:pPr>
            <a:endParaRPr lang="fr-FR" sz="1400" dirty="0">
              <a:solidFill>
                <a:srgbClr val="243238"/>
              </a:solidFill>
              <a:latin typeface="+mn-lt"/>
            </a:endParaRPr>
          </a:p>
          <a:p>
            <a:pPr algn="just"/>
            <a:r>
              <a:rPr lang="fr-FR" sz="1400" dirty="0">
                <a:solidFill>
                  <a:srgbClr val="243238"/>
                </a:solidFill>
                <a:latin typeface="+mn-lt"/>
              </a:rPr>
              <a:t>Ce référentiel d’équipement prend en considération les effectifs réels des collèges ainsi que leurs spécificités et dispositifs particuliers</a:t>
            </a:r>
            <a:r>
              <a:rPr lang="fr-FR" sz="1400" dirty="0" smtClean="0">
                <a:solidFill>
                  <a:srgbClr val="243238"/>
                </a:solidFill>
                <a:latin typeface="+mn-lt"/>
              </a:rPr>
              <a:t>.</a:t>
            </a:r>
          </a:p>
          <a:p>
            <a:pPr algn="just"/>
            <a:endParaRPr lang="fr-FR" sz="1400" dirty="0">
              <a:solidFill>
                <a:srgbClr val="243238"/>
              </a:solidFill>
              <a:latin typeface="+mn-lt"/>
            </a:endParaRPr>
          </a:p>
          <a:p>
            <a:r>
              <a:rPr lang="fr-FR" sz="1400" b="1" dirty="0">
                <a:solidFill>
                  <a:srgbClr val="243238"/>
                </a:solidFill>
                <a:latin typeface="+mn-lt"/>
              </a:rPr>
              <a:t>Demande complémentaire </a:t>
            </a:r>
            <a:endParaRPr lang="fr-FR" sz="1400" b="1" dirty="0" smtClean="0">
              <a:solidFill>
                <a:srgbClr val="243238"/>
              </a:solidFill>
              <a:latin typeface="+mn-lt"/>
            </a:endParaRPr>
          </a:p>
          <a:p>
            <a:endParaRPr lang="fr-FR" sz="1000" dirty="0">
              <a:solidFill>
                <a:srgbClr val="243238"/>
              </a:solidFill>
              <a:latin typeface="+mn-lt"/>
            </a:endParaRPr>
          </a:p>
          <a:p>
            <a:r>
              <a:rPr lang="fr-FR" sz="1400" dirty="0">
                <a:solidFill>
                  <a:srgbClr val="243238"/>
                </a:solidFill>
                <a:latin typeface="+mn-lt"/>
              </a:rPr>
              <a:t>Il est possible de faire une demande de matériel complémentaire via un </a:t>
            </a:r>
            <a:r>
              <a:rPr lang="fr-FR" sz="1400" dirty="0">
                <a:solidFill>
                  <a:srgbClr val="0000FF"/>
                </a:solidFill>
                <a:latin typeface="+mn-lt"/>
                <a:hlinkClick r:id="rId4"/>
              </a:rPr>
              <a:t>formulaire en ligne</a:t>
            </a:r>
            <a:r>
              <a:rPr lang="fr-FR" sz="1400" dirty="0">
                <a:solidFill>
                  <a:srgbClr val="243238"/>
                </a:solidFill>
                <a:latin typeface="+mn-lt"/>
              </a:rPr>
              <a:t>  :</a:t>
            </a:r>
          </a:p>
          <a:p>
            <a:r>
              <a:rPr lang="fr-FR" sz="1400" dirty="0">
                <a:solidFill>
                  <a:srgbClr val="243238"/>
                </a:solidFill>
                <a:latin typeface="+mn-lt"/>
              </a:rPr>
              <a:t>- avant le 15 avril de l'année N : étude technique des demandes en mai année N</a:t>
            </a:r>
          </a:p>
          <a:p>
            <a:r>
              <a:rPr lang="fr-FR" sz="1400" dirty="0" smtClean="0">
                <a:solidFill>
                  <a:srgbClr val="243238"/>
                </a:solidFill>
                <a:latin typeface="+mn-lt"/>
              </a:rPr>
              <a:t>- avant </a:t>
            </a:r>
            <a:r>
              <a:rPr lang="fr-FR" sz="1400" dirty="0">
                <a:solidFill>
                  <a:srgbClr val="243238"/>
                </a:solidFill>
                <a:latin typeface="+mn-lt"/>
              </a:rPr>
              <a:t>le </a:t>
            </a:r>
            <a:r>
              <a:rPr lang="fr-FR" sz="1400" dirty="0" smtClean="0">
                <a:solidFill>
                  <a:srgbClr val="243238"/>
                </a:solidFill>
                <a:latin typeface="+mn-lt"/>
              </a:rPr>
              <a:t>15 </a:t>
            </a:r>
            <a:r>
              <a:rPr lang="fr-FR" sz="1400" dirty="0">
                <a:solidFill>
                  <a:srgbClr val="243238"/>
                </a:solidFill>
                <a:latin typeface="+mn-lt"/>
              </a:rPr>
              <a:t>octobre de l'année N : étude technique des demandes en novembre année </a:t>
            </a:r>
            <a:r>
              <a:rPr lang="fr-FR" sz="1400" dirty="0" smtClean="0">
                <a:solidFill>
                  <a:srgbClr val="243238"/>
                </a:solidFill>
                <a:latin typeface="+mn-lt"/>
              </a:rPr>
              <a:t>N</a:t>
            </a:r>
          </a:p>
          <a:p>
            <a:pPr marL="171450" indent="-171450">
              <a:buFontTx/>
              <a:buChar char="-"/>
            </a:pPr>
            <a:endParaRPr lang="fr-FR" sz="1400" dirty="0">
              <a:solidFill>
                <a:srgbClr val="243238"/>
              </a:solidFill>
              <a:latin typeface="+mn-lt"/>
            </a:endParaRPr>
          </a:p>
          <a:p>
            <a:r>
              <a:rPr lang="fr-FR" sz="1400" b="1" dirty="0">
                <a:solidFill>
                  <a:srgbClr val="243238"/>
                </a:solidFill>
                <a:latin typeface="+mn-lt"/>
              </a:rPr>
              <a:t>Acquisition de matériel sur fonds propres </a:t>
            </a:r>
            <a:endParaRPr lang="fr-FR" sz="1400" b="1" dirty="0" smtClean="0">
              <a:solidFill>
                <a:srgbClr val="243238"/>
              </a:solidFill>
              <a:latin typeface="+mn-lt"/>
            </a:endParaRPr>
          </a:p>
          <a:p>
            <a:endParaRPr lang="fr-FR" sz="1000" dirty="0">
              <a:solidFill>
                <a:srgbClr val="243238"/>
              </a:solidFill>
              <a:latin typeface="+mn-lt"/>
            </a:endParaRPr>
          </a:p>
          <a:p>
            <a:r>
              <a:rPr lang="fr-FR" sz="1400" dirty="0">
                <a:solidFill>
                  <a:srgbClr val="243238"/>
                </a:solidFill>
                <a:latin typeface="+mn-lt"/>
              </a:rPr>
              <a:t>Pour rappel, aucun matériel informatique acheté sur fonds propres ne sera intégré au système informatique et de ce fait ne pourra bénéficier d'un accès internet.</a:t>
            </a:r>
          </a:p>
          <a:p>
            <a:r>
              <a:rPr lang="fr-FR" sz="1400" dirty="0">
                <a:solidFill>
                  <a:srgbClr val="243238"/>
                </a:solidFill>
                <a:latin typeface="+mn-lt"/>
              </a:rPr>
              <a:t>L'acquisition de "petits consommables numériques" (disque dur, casque micro </a:t>
            </a:r>
            <a:r>
              <a:rPr lang="fr-FR" sz="1400" dirty="0" err="1">
                <a:solidFill>
                  <a:srgbClr val="243238"/>
                </a:solidFill>
                <a:latin typeface="+mn-lt"/>
              </a:rPr>
              <a:t>etc</a:t>
            </a:r>
            <a:r>
              <a:rPr lang="fr-FR" sz="1400" dirty="0">
                <a:solidFill>
                  <a:srgbClr val="243238"/>
                </a:solidFill>
                <a:latin typeface="+mn-lt"/>
              </a:rPr>
              <a:t>), se fera sur fonds propres</a:t>
            </a:r>
            <a:endParaRPr lang="fr-FR" sz="1400" b="0" i="0" dirty="0">
              <a:solidFill>
                <a:srgbClr val="243238"/>
              </a:solidFill>
              <a:effectLst/>
              <a:latin typeface="+mn-lt"/>
            </a:endParaRPr>
          </a:p>
        </p:txBody>
      </p:sp>
      <p:sp>
        <p:nvSpPr>
          <p:cNvPr id="7" name="Text Box 3"/>
          <p:cNvSpPr txBox="1">
            <a:spLocks noChangeArrowheads="1"/>
          </p:cNvSpPr>
          <p:nvPr/>
        </p:nvSpPr>
        <p:spPr bwMode="auto">
          <a:xfrm>
            <a:off x="101425" y="262817"/>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MATERIEL </a:t>
            </a:r>
            <a:r>
              <a:rPr lang="fr-FR" altLang="fr-FR" sz="1500" dirty="0" smtClean="0">
                <a:latin typeface="DIN-Black" pitchFamily="50" charset="0"/>
                <a:ea typeface="MS PGothic" panose="020B0600070205080204" pitchFamily="34" charset="-128"/>
              </a:rPr>
              <a:t>MULTIMEDIA</a:t>
            </a:r>
            <a:endParaRPr lang="fr-FR" altLang="fr-FR" sz="1500" dirty="0">
              <a:latin typeface="DIN-Black" pitchFamily="50" charset="0"/>
              <a:ea typeface="MS PGothic" panose="020B0600070205080204" pitchFamily="34" charset="-128"/>
            </a:endParaRPr>
          </a:p>
        </p:txBody>
      </p:sp>
    </p:spTree>
    <p:extLst>
      <p:ext uri="{BB962C8B-B14F-4D97-AF65-F5344CB8AC3E}">
        <p14:creationId xmlns:p14="http://schemas.microsoft.com/office/powerpoint/2010/main" val="119162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6425109" y="6418018"/>
            <a:ext cx="2057400" cy="273844"/>
          </a:xfrm>
        </p:spPr>
        <p:txBody>
          <a:bodyPr/>
          <a:lstStyle/>
          <a:p>
            <a:pPr>
              <a:defRPr/>
            </a:pPr>
            <a:fld id="{35F4F899-9AFB-4C61-B76D-6A2EB593DE06}" type="slidenum">
              <a:rPr lang="fr-FR" altLang="fr-FR" smtClean="0"/>
              <a:pPr>
                <a:defRPr/>
              </a:pPr>
              <a:t>15</a:t>
            </a:fld>
            <a:endParaRPr lang="fr-FR" altLang="fr-FR" dirty="0"/>
          </a:p>
        </p:txBody>
      </p:sp>
      <p:graphicFrame>
        <p:nvGraphicFramePr>
          <p:cNvPr id="7" name="Tableau 6"/>
          <p:cNvGraphicFramePr>
            <a:graphicFrameLocks noGrp="1"/>
          </p:cNvGraphicFramePr>
          <p:nvPr>
            <p:extLst>
              <p:ext uri="{D42A27DB-BD31-4B8C-83A1-F6EECF244321}">
                <p14:modId xmlns:p14="http://schemas.microsoft.com/office/powerpoint/2010/main" val="2407164979"/>
              </p:ext>
            </p:extLst>
          </p:nvPr>
        </p:nvGraphicFramePr>
        <p:xfrm>
          <a:off x="469700" y="1428300"/>
          <a:ext cx="7690231" cy="1715032"/>
        </p:xfrm>
        <a:graphic>
          <a:graphicData uri="http://schemas.openxmlformats.org/drawingml/2006/table">
            <a:tbl>
              <a:tblPr firstRow="1">
                <a:tableStyleId>{073A0DAA-6AF3-43AB-8588-CEC1D06C72B9}</a:tableStyleId>
              </a:tblPr>
              <a:tblGrid>
                <a:gridCol w="3705655">
                  <a:extLst>
                    <a:ext uri="{9D8B030D-6E8A-4147-A177-3AD203B41FA5}">
                      <a16:colId xmlns:a16="http://schemas.microsoft.com/office/drawing/2014/main" xmlns="" val="20000"/>
                    </a:ext>
                  </a:extLst>
                </a:gridCol>
                <a:gridCol w="1354756">
                  <a:extLst>
                    <a:ext uri="{9D8B030D-6E8A-4147-A177-3AD203B41FA5}">
                      <a16:colId xmlns:a16="http://schemas.microsoft.com/office/drawing/2014/main" xmlns="" val="20001"/>
                    </a:ext>
                  </a:extLst>
                </a:gridCol>
                <a:gridCol w="1354756">
                  <a:extLst>
                    <a:ext uri="{9D8B030D-6E8A-4147-A177-3AD203B41FA5}">
                      <a16:colId xmlns:a16="http://schemas.microsoft.com/office/drawing/2014/main" xmlns="" val="20002"/>
                    </a:ext>
                  </a:extLst>
                </a:gridCol>
                <a:gridCol w="1275064">
                  <a:extLst>
                    <a:ext uri="{9D8B030D-6E8A-4147-A177-3AD203B41FA5}">
                      <a16:colId xmlns:a16="http://schemas.microsoft.com/office/drawing/2014/main" xmlns="" val="20003"/>
                    </a:ext>
                  </a:extLst>
                </a:gridCol>
              </a:tblGrid>
              <a:tr h="413505">
                <a:tc>
                  <a:txBody>
                    <a:bodyPr/>
                    <a:lstStyle/>
                    <a:p>
                      <a:pPr algn="l" fontAlgn="b"/>
                      <a:r>
                        <a:rPr lang="fr-FR" sz="1600" u="none" strike="noStrike" kern="1200" dirty="0">
                          <a:effectLst/>
                        </a:rPr>
                        <a:t>Référentiel</a:t>
                      </a:r>
                      <a:r>
                        <a:rPr lang="fr-FR" sz="1600" u="none" strike="noStrike" dirty="0">
                          <a:effectLst/>
                        </a:rPr>
                        <a:t> Matériels Fixes</a:t>
                      </a:r>
                      <a:endParaRPr lang="fr-FR" sz="12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Matériels</a:t>
                      </a:r>
                      <a:br>
                        <a:rPr lang="fr-FR" sz="1200" u="none" strike="noStrike" dirty="0">
                          <a:effectLst/>
                        </a:rPr>
                      </a:br>
                      <a:r>
                        <a:rPr lang="fr-FR" sz="1200" u="none" strike="noStrike" dirty="0">
                          <a:effectLst/>
                        </a:rPr>
                        <a:t>existants </a:t>
                      </a:r>
                      <a:endParaRPr lang="fr-FR" sz="12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Renouvelés</a:t>
                      </a:r>
                      <a:br>
                        <a:rPr lang="fr-FR" sz="1200" u="none" strike="noStrike">
                          <a:effectLst/>
                        </a:rPr>
                      </a:br>
                      <a:r>
                        <a:rPr lang="fr-FR" sz="1200" u="none" strike="noStrike">
                          <a:effectLst/>
                        </a:rPr>
                        <a:t>en 2020</a:t>
                      </a:r>
                      <a:endParaRPr lang="fr-FR" sz="1200" b="1"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Renouvelés</a:t>
                      </a:r>
                      <a:br>
                        <a:rPr lang="fr-FR" sz="1200" u="none" strike="noStrike" dirty="0">
                          <a:effectLst/>
                        </a:rPr>
                      </a:br>
                      <a:r>
                        <a:rPr lang="fr-FR" sz="1200" u="none" strike="noStrike" dirty="0">
                          <a:effectLst/>
                        </a:rPr>
                        <a:t>en 2021</a:t>
                      </a:r>
                      <a:endParaRPr lang="fr-FR" sz="1200" b="1"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0"/>
                  </a:ext>
                </a:extLst>
              </a:tr>
              <a:tr h="261258">
                <a:tc>
                  <a:txBody>
                    <a:bodyPr/>
                    <a:lstStyle/>
                    <a:p>
                      <a:pPr algn="l" fontAlgn="ctr"/>
                      <a:r>
                        <a:rPr lang="fr-FR" sz="1200" u="none" strike="noStrike" dirty="0">
                          <a:effectLst/>
                        </a:rPr>
                        <a:t>Vidéoprojecteurs interactifs </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3 474</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537</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509</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1"/>
                  </a:ext>
                </a:extLst>
              </a:tr>
              <a:tr h="282623">
                <a:tc>
                  <a:txBody>
                    <a:bodyPr/>
                    <a:lstStyle/>
                    <a:p>
                      <a:pPr algn="l" fontAlgn="ctr"/>
                      <a:r>
                        <a:rPr lang="fr-FR" sz="1200" u="none" strike="noStrike" dirty="0">
                          <a:effectLst/>
                        </a:rPr>
                        <a:t>Vidéoprojecteurs</a:t>
                      </a:r>
                      <a:r>
                        <a:rPr lang="fr-FR" sz="1200" u="none" strike="noStrike" baseline="0" dirty="0">
                          <a:effectLst/>
                        </a:rPr>
                        <a:t> </a:t>
                      </a:r>
                      <a:r>
                        <a:rPr lang="fr-FR" sz="1200" u="none" strike="noStrike" dirty="0">
                          <a:effectLst/>
                        </a:rPr>
                        <a:t>pour salles Multi-activité</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75</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28</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39</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2"/>
                  </a:ext>
                </a:extLst>
              </a:tr>
              <a:tr h="252548">
                <a:tc>
                  <a:txBody>
                    <a:bodyPr/>
                    <a:lstStyle/>
                    <a:p>
                      <a:pPr algn="l" fontAlgn="ctr"/>
                      <a:r>
                        <a:rPr lang="fr-FR" sz="1200" u="none" strike="noStrike" dirty="0">
                          <a:effectLst/>
                        </a:rPr>
                        <a:t>Ordinateurs</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12 445</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1 895</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1 834</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3"/>
                  </a:ext>
                </a:extLst>
              </a:tr>
              <a:tr h="269966">
                <a:tc>
                  <a:txBody>
                    <a:bodyPr/>
                    <a:lstStyle/>
                    <a:p>
                      <a:pPr algn="l" fontAlgn="ctr"/>
                      <a:r>
                        <a:rPr lang="fr-FR" sz="1200" u="none" strike="noStrike" dirty="0">
                          <a:effectLst/>
                        </a:rPr>
                        <a:t>Tableaux d’Affichage Dynamiques (TAD) </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154</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16</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18</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4"/>
                  </a:ext>
                </a:extLst>
              </a:tr>
              <a:tr h="235132">
                <a:tc>
                  <a:txBody>
                    <a:bodyPr/>
                    <a:lstStyle/>
                    <a:p>
                      <a:pPr algn="l" fontAlgn="ctr"/>
                      <a:r>
                        <a:rPr lang="fr-FR" sz="1200" u="none" strike="noStrike">
                          <a:effectLst/>
                        </a:rPr>
                        <a:t>Imprimantes </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388</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56</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62</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5"/>
                  </a:ext>
                </a:extLst>
              </a:tr>
            </a:tbl>
          </a:graphicData>
        </a:graphic>
      </p:graphicFrame>
      <p:pic>
        <p:nvPicPr>
          <p:cNvPr id="12" name="Picture 3" descr="Val_quad">
            <a:extLst>
              <a:ext uri="{FF2B5EF4-FFF2-40B4-BE49-F238E27FC236}">
                <a16:creationId xmlns:a16="http://schemas.microsoft.com/office/drawing/2014/main" xmlns="" id="{6932643E-7FFF-4B82-BD78-E3B64180A11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2">
            <a:extLst>
              <a:ext uri="{FF2B5EF4-FFF2-40B4-BE49-F238E27FC236}">
                <a16:creationId xmlns:a16="http://schemas.microsoft.com/office/drawing/2014/main" xmlns="" id="{54F1F87E-103F-4E3C-AAAF-F5B6BE78E8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14" name="Text Box 3"/>
          <p:cNvSpPr txBox="1">
            <a:spLocks noChangeArrowheads="1"/>
          </p:cNvSpPr>
          <p:nvPr/>
        </p:nvSpPr>
        <p:spPr bwMode="auto">
          <a:xfrm>
            <a:off x="101425" y="262817"/>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MATERIEL MULTIMEDIA</a:t>
            </a:r>
          </a:p>
          <a:p>
            <a:pPr lvl="1" algn="ctr" eaLnBrk="1" hangingPunct="1">
              <a:spcBef>
                <a:spcPct val="50000"/>
              </a:spcBef>
              <a:buNone/>
            </a:pPr>
            <a:r>
              <a:rPr lang="fr-FR" altLang="fr-FR" sz="1500" dirty="0" smtClean="0">
                <a:solidFill>
                  <a:srgbClr val="000000"/>
                </a:solidFill>
                <a:latin typeface="DIN-Black" pitchFamily="50" charset="0"/>
                <a:ea typeface="MS PGothic" panose="020B0600070205080204" pitchFamily="34" charset="-128"/>
              </a:rPr>
              <a:t>Déploiement</a:t>
            </a:r>
            <a:endParaRPr lang="fr-FR" altLang="fr-FR" sz="1500" dirty="0">
              <a:latin typeface="DIN-Black" pitchFamily="50" charset="0"/>
              <a:ea typeface="MS PGothic" panose="020B0600070205080204" pitchFamily="34" charset="-128"/>
            </a:endParaRPr>
          </a:p>
        </p:txBody>
      </p:sp>
      <p:graphicFrame>
        <p:nvGraphicFramePr>
          <p:cNvPr id="15" name="Tableau 14"/>
          <p:cNvGraphicFramePr>
            <a:graphicFrameLocks noGrp="1"/>
          </p:cNvGraphicFramePr>
          <p:nvPr>
            <p:extLst>
              <p:ext uri="{D42A27DB-BD31-4B8C-83A1-F6EECF244321}">
                <p14:modId xmlns:p14="http://schemas.microsoft.com/office/powerpoint/2010/main" val="1435498086"/>
              </p:ext>
            </p:extLst>
          </p:nvPr>
        </p:nvGraphicFramePr>
        <p:xfrm>
          <a:off x="469699" y="3431527"/>
          <a:ext cx="7690232" cy="1398253"/>
        </p:xfrm>
        <a:graphic>
          <a:graphicData uri="http://schemas.openxmlformats.org/drawingml/2006/table">
            <a:tbl>
              <a:tblPr firstRow="1">
                <a:tableStyleId>{073A0DAA-6AF3-43AB-8588-CEC1D06C72B9}</a:tableStyleId>
              </a:tblPr>
              <a:tblGrid>
                <a:gridCol w="3705655">
                  <a:extLst>
                    <a:ext uri="{9D8B030D-6E8A-4147-A177-3AD203B41FA5}">
                      <a16:colId xmlns:a16="http://schemas.microsoft.com/office/drawing/2014/main" xmlns="" val="20000"/>
                    </a:ext>
                  </a:extLst>
                </a:gridCol>
                <a:gridCol w="1354756">
                  <a:extLst>
                    <a:ext uri="{9D8B030D-6E8A-4147-A177-3AD203B41FA5}">
                      <a16:colId xmlns:a16="http://schemas.microsoft.com/office/drawing/2014/main" xmlns="" val="20001"/>
                    </a:ext>
                  </a:extLst>
                </a:gridCol>
                <a:gridCol w="1354756">
                  <a:extLst>
                    <a:ext uri="{9D8B030D-6E8A-4147-A177-3AD203B41FA5}">
                      <a16:colId xmlns:a16="http://schemas.microsoft.com/office/drawing/2014/main" xmlns="" val="20002"/>
                    </a:ext>
                  </a:extLst>
                </a:gridCol>
                <a:gridCol w="1275065">
                  <a:extLst>
                    <a:ext uri="{9D8B030D-6E8A-4147-A177-3AD203B41FA5}">
                      <a16:colId xmlns:a16="http://schemas.microsoft.com/office/drawing/2014/main" xmlns="" val="20003"/>
                    </a:ext>
                  </a:extLst>
                </a:gridCol>
              </a:tblGrid>
              <a:tr h="416537">
                <a:tc>
                  <a:txBody>
                    <a:bodyPr/>
                    <a:lstStyle/>
                    <a:p>
                      <a:pPr algn="l" fontAlgn="ctr"/>
                      <a:r>
                        <a:rPr lang="fr-FR" sz="1600" u="none" strike="noStrike" dirty="0">
                          <a:effectLst/>
                        </a:rPr>
                        <a:t>Référentiel matériels Mobiles</a:t>
                      </a:r>
                      <a:endParaRPr lang="fr-FR" sz="16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Matériels</a:t>
                      </a:r>
                      <a:br>
                        <a:rPr lang="fr-FR" sz="1200" u="none" strike="noStrike" dirty="0">
                          <a:effectLst/>
                        </a:rPr>
                      </a:br>
                      <a:r>
                        <a:rPr lang="fr-FR" sz="1200" u="none" strike="noStrike" dirty="0">
                          <a:effectLst/>
                        </a:rPr>
                        <a:t>existants </a:t>
                      </a:r>
                      <a:endParaRPr lang="fr-FR" sz="12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Renouvelés</a:t>
                      </a:r>
                      <a:r>
                        <a:rPr lang="fr-FR" sz="1200" u="none" strike="noStrike" dirty="0">
                          <a:effectLst/>
                        </a:rPr>
                        <a:t/>
                      </a:r>
                      <a:br>
                        <a:rPr lang="fr-FR" sz="1200" u="none" strike="noStrike" dirty="0">
                          <a:effectLst/>
                        </a:rPr>
                      </a:br>
                      <a:r>
                        <a:rPr lang="fr-FR" sz="1200" u="none" strike="noStrike" dirty="0" smtClean="0">
                          <a:effectLst/>
                        </a:rPr>
                        <a:t>en 2020</a:t>
                      </a:r>
                      <a:endParaRPr lang="fr-FR" sz="12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Renouvelés</a:t>
                      </a:r>
                      <a:r>
                        <a:rPr lang="fr-FR" sz="1200" u="none" strike="noStrike" dirty="0">
                          <a:effectLst/>
                        </a:rPr>
                        <a:t/>
                      </a:r>
                      <a:br>
                        <a:rPr lang="fr-FR" sz="1200" u="none" strike="noStrike" dirty="0">
                          <a:effectLst/>
                        </a:rPr>
                      </a:br>
                      <a:r>
                        <a:rPr lang="fr-FR" sz="1200" u="none" strike="noStrike" dirty="0">
                          <a:effectLst/>
                        </a:rPr>
                        <a:t>en 2021</a:t>
                      </a:r>
                      <a:endParaRPr lang="fr-FR" sz="1200" b="1"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0"/>
                  </a:ext>
                </a:extLst>
              </a:tr>
              <a:tr h="313509">
                <a:tc>
                  <a:txBody>
                    <a:bodyPr/>
                    <a:lstStyle/>
                    <a:p>
                      <a:pPr algn="l" fontAlgn="ctr"/>
                      <a:r>
                        <a:rPr lang="fr-FR" sz="1200" u="none" strike="noStrike" dirty="0">
                          <a:effectLst/>
                        </a:rPr>
                        <a:t>Ordinateurs Portables</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a:effectLst/>
                        </a:rPr>
                        <a:t>277</a:t>
                      </a:r>
                      <a:endParaRPr lang="fr-FR" sz="1200" b="0" i="0" u="none" strike="noStrike">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70 </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81 </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1"/>
                  </a:ext>
                </a:extLst>
              </a:tr>
              <a:tr h="304800">
                <a:tc>
                  <a:txBody>
                    <a:bodyPr/>
                    <a:lstStyle/>
                    <a:p>
                      <a:pPr algn="l" fontAlgn="ctr"/>
                      <a:r>
                        <a:rPr lang="fr-FR" sz="1200" u="none" strike="noStrike" dirty="0">
                          <a:effectLst/>
                        </a:rPr>
                        <a:t>Tablettes IPAD pour enseignants EPS</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529</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200</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329</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2"/>
                  </a:ext>
                </a:extLst>
              </a:tr>
              <a:tr h="363407">
                <a:tc>
                  <a:txBody>
                    <a:bodyPr/>
                    <a:lstStyle/>
                    <a:p>
                      <a:pPr algn="l" fontAlgn="ctr"/>
                      <a:r>
                        <a:rPr lang="fr-FR" sz="1200" u="none" strike="noStrike" dirty="0">
                          <a:effectLst/>
                        </a:rPr>
                        <a:t>Tablettes IPAD pour dispositifs ULIS</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20</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a:effectLst/>
                        </a:rPr>
                        <a:t>24</a:t>
                      </a:r>
                      <a:endParaRPr lang="fr-FR"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fontAlgn="ctr"/>
                      <a:r>
                        <a:rPr lang="fr-FR" sz="1200" u="none" strike="noStrike" dirty="0" smtClean="0">
                          <a:effectLst/>
                        </a:rPr>
                        <a:t>296</a:t>
                      </a:r>
                      <a:endParaRPr lang="fr-FR" sz="12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xmlns="" val="10003"/>
                  </a:ext>
                </a:extLst>
              </a:tr>
            </a:tbl>
          </a:graphicData>
        </a:graphic>
      </p:graphicFrame>
      <p:sp>
        <p:nvSpPr>
          <p:cNvPr id="8" name="Rectangle 7"/>
          <p:cNvSpPr/>
          <p:nvPr/>
        </p:nvSpPr>
        <p:spPr>
          <a:xfrm>
            <a:off x="469699" y="5100679"/>
            <a:ext cx="7578832" cy="523220"/>
          </a:xfrm>
          <a:prstGeom prst="rect">
            <a:avLst/>
          </a:prstGeom>
        </p:spPr>
        <p:txBody>
          <a:bodyPr wrap="square">
            <a:spAutoFit/>
          </a:bodyPr>
          <a:lstStyle/>
          <a:p>
            <a:r>
              <a:rPr lang="fr-FR" sz="1400" b="0" i="0" dirty="0" smtClean="0">
                <a:solidFill>
                  <a:srgbClr val="243238"/>
                </a:solidFill>
                <a:effectLst/>
                <a:latin typeface="+mn-lt"/>
              </a:rPr>
              <a:t>En 2022, élargissement du périmètre de dotation des ordinateurs portables à l’adjoint gestionnaire et au CPE</a:t>
            </a:r>
            <a:endParaRPr lang="fr-FR" sz="1400" b="0" i="0" dirty="0">
              <a:solidFill>
                <a:srgbClr val="243238"/>
              </a:solidFill>
              <a:effectLst/>
              <a:latin typeface="+mn-lt"/>
            </a:endParaRPr>
          </a:p>
        </p:txBody>
      </p:sp>
    </p:spTree>
    <p:extLst>
      <p:ext uri="{BB962C8B-B14F-4D97-AF65-F5344CB8AC3E}">
        <p14:creationId xmlns:p14="http://schemas.microsoft.com/office/powerpoint/2010/main" val="1209242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Espace réservé du numéro de diapositive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chemeClr val="tx1"/>
                </a:solidFill>
                <a:latin typeface="Arial" panose="020B0604020202020204" pitchFamily="34" charset="0"/>
                <a:cs typeface="Arial" panose="020B0604020202020204" pitchFamily="34" charset="0"/>
              </a:defRPr>
            </a:lvl1pPr>
            <a:lvl2pPr marL="557213" indent="-214313">
              <a:spcBef>
                <a:spcPct val="20000"/>
              </a:spcBef>
              <a:buChar char="–"/>
              <a:defRPr sz="2100">
                <a:solidFill>
                  <a:schemeClr val="tx1"/>
                </a:solidFill>
                <a:latin typeface="Arial" panose="020B0604020202020204" pitchFamily="34" charset="0"/>
                <a:cs typeface="Arial" panose="020B0604020202020204" pitchFamily="34" charset="0"/>
              </a:defRPr>
            </a:lvl2pPr>
            <a:lvl3pPr marL="857250" indent="-171450">
              <a:spcBef>
                <a:spcPct val="20000"/>
              </a:spcBef>
              <a:buChar char="•"/>
              <a:defRPr sz="1800">
                <a:solidFill>
                  <a:schemeClr val="tx1"/>
                </a:solidFill>
                <a:latin typeface="Arial" panose="020B0604020202020204" pitchFamily="34" charset="0"/>
                <a:cs typeface="Arial" panose="020B0604020202020204" pitchFamily="34" charset="0"/>
              </a:defRPr>
            </a:lvl3pPr>
            <a:lvl4pPr marL="1200150" indent="-171450">
              <a:spcBef>
                <a:spcPct val="20000"/>
              </a:spcBef>
              <a:buChar char="–"/>
              <a:defRPr sz="1500">
                <a:solidFill>
                  <a:schemeClr val="tx1"/>
                </a:solidFill>
                <a:latin typeface="Arial" panose="020B0604020202020204" pitchFamily="34" charset="0"/>
                <a:cs typeface="Arial" panose="020B0604020202020204" pitchFamily="34" charset="0"/>
              </a:defRPr>
            </a:lvl4pPr>
            <a:lvl5pPr marL="1543050" indent="-171450">
              <a:spcBef>
                <a:spcPct val="20000"/>
              </a:spcBef>
              <a:buChar char="»"/>
              <a:defRPr sz="1500">
                <a:solidFill>
                  <a:schemeClr val="tx1"/>
                </a:solidFill>
                <a:latin typeface="Arial" panose="020B0604020202020204" pitchFamily="34" charset="0"/>
                <a:cs typeface="Arial" panose="020B0604020202020204" pitchFamily="34" charset="0"/>
              </a:defRPr>
            </a:lvl5pPr>
            <a:lvl6pPr marL="1885950" indent="-171450" eaLnBrk="0" fontAlgn="base" hangingPunct="0">
              <a:spcBef>
                <a:spcPct val="20000"/>
              </a:spcBef>
              <a:spcAft>
                <a:spcPct val="0"/>
              </a:spcAft>
              <a:buChar char="»"/>
              <a:defRPr sz="1500">
                <a:solidFill>
                  <a:schemeClr val="tx1"/>
                </a:solidFill>
                <a:latin typeface="Arial" panose="020B0604020202020204" pitchFamily="34" charset="0"/>
                <a:cs typeface="Arial" panose="020B0604020202020204" pitchFamily="34" charset="0"/>
              </a:defRPr>
            </a:lvl6pPr>
            <a:lvl7pPr marL="2228850" indent="-171450" eaLnBrk="0" fontAlgn="base" hangingPunct="0">
              <a:spcBef>
                <a:spcPct val="20000"/>
              </a:spcBef>
              <a:spcAft>
                <a:spcPct val="0"/>
              </a:spcAft>
              <a:buChar char="»"/>
              <a:defRPr sz="1500">
                <a:solidFill>
                  <a:schemeClr val="tx1"/>
                </a:solidFill>
                <a:latin typeface="Arial" panose="020B0604020202020204" pitchFamily="34" charset="0"/>
                <a:cs typeface="Arial" panose="020B0604020202020204" pitchFamily="34" charset="0"/>
              </a:defRPr>
            </a:lvl7pPr>
            <a:lvl8pPr marL="2571750" indent="-171450" eaLnBrk="0" fontAlgn="base" hangingPunct="0">
              <a:spcBef>
                <a:spcPct val="20000"/>
              </a:spcBef>
              <a:spcAft>
                <a:spcPct val="0"/>
              </a:spcAft>
              <a:buChar char="»"/>
              <a:defRPr sz="1500">
                <a:solidFill>
                  <a:schemeClr val="tx1"/>
                </a:solidFill>
                <a:latin typeface="Arial" panose="020B0604020202020204" pitchFamily="34" charset="0"/>
                <a:cs typeface="Arial" panose="020B0604020202020204" pitchFamily="34" charset="0"/>
              </a:defRPr>
            </a:lvl8pPr>
            <a:lvl9pPr marL="2914650" indent="-171450" eaLnBrk="0" fontAlgn="base" hangingPunct="0">
              <a:spcBef>
                <a:spcPct val="20000"/>
              </a:spcBef>
              <a:spcAft>
                <a:spcPct val="0"/>
              </a:spcAft>
              <a:buChar char="»"/>
              <a:defRPr sz="1500">
                <a:solidFill>
                  <a:schemeClr val="tx1"/>
                </a:solidFill>
                <a:latin typeface="Arial" panose="020B0604020202020204" pitchFamily="34" charset="0"/>
                <a:cs typeface="Arial" panose="020B0604020202020204" pitchFamily="34" charset="0"/>
              </a:defRPr>
            </a:lvl9pPr>
          </a:lstStyle>
          <a:p>
            <a:pPr>
              <a:spcBef>
                <a:spcPct val="0"/>
              </a:spcBef>
              <a:buFontTx/>
              <a:buNone/>
            </a:pPr>
            <a:fld id="{638580A7-05BF-4DF8-AFC4-F722A08131BD}" type="slidenum">
              <a:rPr lang="fr-FR" altLang="fr-FR" sz="1400"/>
              <a:pPr>
                <a:spcBef>
                  <a:spcPct val="0"/>
                </a:spcBef>
                <a:buFontTx/>
                <a:buNone/>
              </a:pPr>
              <a:t>16</a:t>
            </a:fld>
            <a:endParaRPr lang="fr-FR" altLang="fr-FR" sz="1400" dirty="0"/>
          </a:p>
        </p:txBody>
      </p:sp>
      <p:sp>
        <p:nvSpPr>
          <p:cNvPr id="13" name="Rectangle 3"/>
          <p:cNvSpPr>
            <a:spLocks noChangeArrowheads="1"/>
          </p:cNvSpPr>
          <p:nvPr/>
        </p:nvSpPr>
        <p:spPr bwMode="auto">
          <a:xfrm>
            <a:off x="292525" y="2338488"/>
            <a:ext cx="8026332" cy="807913"/>
          </a:xfrm>
          <a:prstGeom prst="rect">
            <a:avLst/>
          </a:prstGeom>
          <a:noFill/>
          <a:ln>
            <a:noFill/>
          </a:ln>
        </p:spPr>
        <p:txBody>
          <a:bodyPr wrap="square" lIns="68580" tIns="34290" rIns="68580" bIns="34290" anchor="t">
            <a:spAutoFit/>
          </a:bodyPr>
          <a:lstStyle/>
          <a:p>
            <a:pPr algn="just">
              <a:defRPr/>
            </a:pPr>
            <a:r>
              <a:rPr lang="fr-FR" altLang="fr-FR" sz="1200" dirty="0"/>
              <a:t>En 2019, le département a validé le déploiement de 2 classes mobiles sous </a:t>
            </a:r>
            <a:r>
              <a:rPr lang="fr-FR" altLang="fr-FR" sz="1200" dirty="0" err="1"/>
              <a:t>IPADs</a:t>
            </a:r>
            <a:r>
              <a:rPr lang="fr-FR" altLang="fr-FR" sz="1200" dirty="0"/>
              <a:t> par collège. Le dernier COPIL proposait de finaliser le déploiement en </a:t>
            </a:r>
            <a:r>
              <a:rPr lang="fr-FR" altLang="fr-FR" sz="1200" dirty="0" smtClean="0"/>
              <a:t>2022 et </a:t>
            </a:r>
            <a:r>
              <a:rPr lang="fr-FR" altLang="fr-FR" sz="1200" dirty="0"/>
              <a:t>finalement le projet est finalisé depuis le 1</a:t>
            </a:r>
            <a:r>
              <a:rPr lang="fr-FR" altLang="fr-FR" sz="1200" baseline="30000" dirty="0"/>
              <a:t>er</a:t>
            </a:r>
            <a:r>
              <a:rPr lang="fr-FR" altLang="fr-FR" sz="1200" dirty="0"/>
              <a:t> septembre. </a:t>
            </a:r>
            <a:endParaRPr lang="fr-FR" altLang="fr-FR" sz="1200" dirty="0" smtClean="0"/>
          </a:p>
          <a:p>
            <a:pPr algn="just">
              <a:defRPr/>
            </a:pPr>
            <a:endParaRPr lang="fr-FR" altLang="fr-FR" sz="1200" dirty="0"/>
          </a:p>
          <a:p>
            <a:pPr algn="just">
              <a:defRPr/>
            </a:pPr>
            <a:r>
              <a:rPr lang="fr-FR" altLang="fr-FR" sz="1200" dirty="0"/>
              <a:t>En outre,  2 classes mobiles supplémentaires par établissement seront déployées avant la fin de cette année civile.</a:t>
            </a:r>
          </a:p>
        </p:txBody>
      </p:sp>
      <p:sp>
        <p:nvSpPr>
          <p:cNvPr id="16" name="ZoneTexte 15"/>
          <p:cNvSpPr txBox="1"/>
          <p:nvPr/>
        </p:nvSpPr>
        <p:spPr>
          <a:xfrm>
            <a:off x="1644288" y="1609898"/>
            <a:ext cx="5322804" cy="369332"/>
          </a:xfrm>
          <a:prstGeom prst="rect">
            <a:avLst/>
          </a:prstGeom>
          <a:noFill/>
        </p:spPr>
        <p:txBody>
          <a:bodyPr wrap="none" rtlCol="0">
            <a:spAutoFit/>
          </a:bodyPr>
          <a:lstStyle/>
          <a:p>
            <a:r>
              <a:rPr lang="fr-FR" i="1" u="sng" dirty="0">
                <a:solidFill>
                  <a:schemeClr val="accent6">
                    <a:lumMod val="75000"/>
                  </a:schemeClr>
                </a:solidFill>
              </a:rPr>
              <a:t>Accélération du plan de dotation en tablettes IPAD</a:t>
            </a:r>
          </a:p>
        </p:txBody>
      </p:sp>
      <p:graphicFrame>
        <p:nvGraphicFramePr>
          <p:cNvPr id="2" name="Tableau 1"/>
          <p:cNvGraphicFramePr>
            <a:graphicFrameLocks noGrp="1"/>
          </p:cNvGraphicFramePr>
          <p:nvPr>
            <p:extLst>
              <p:ext uri="{D42A27DB-BD31-4B8C-83A1-F6EECF244321}">
                <p14:modId xmlns:p14="http://schemas.microsoft.com/office/powerpoint/2010/main" val="1889234912"/>
              </p:ext>
            </p:extLst>
          </p:nvPr>
        </p:nvGraphicFramePr>
        <p:xfrm>
          <a:off x="462585" y="3690326"/>
          <a:ext cx="7547940" cy="1630066"/>
        </p:xfrm>
        <a:graphic>
          <a:graphicData uri="http://schemas.openxmlformats.org/drawingml/2006/table">
            <a:tbl>
              <a:tblPr firstRow="1">
                <a:tableStyleId>{073A0DAA-6AF3-43AB-8588-CEC1D06C72B9}</a:tableStyleId>
              </a:tblPr>
              <a:tblGrid>
                <a:gridCol w="2753170">
                  <a:extLst>
                    <a:ext uri="{9D8B030D-6E8A-4147-A177-3AD203B41FA5}">
                      <a16:colId xmlns:a16="http://schemas.microsoft.com/office/drawing/2014/main" xmlns="" val="20000"/>
                    </a:ext>
                  </a:extLst>
                </a:gridCol>
                <a:gridCol w="1006535">
                  <a:extLst>
                    <a:ext uri="{9D8B030D-6E8A-4147-A177-3AD203B41FA5}">
                      <a16:colId xmlns:a16="http://schemas.microsoft.com/office/drawing/2014/main" xmlns="" val="20001"/>
                    </a:ext>
                  </a:extLst>
                </a:gridCol>
                <a:gridCol w="1006535">
                  <a:extLst>
                    <a:ext uri="{9D8B030D-6E8A-4147-A177-3AD203B41FA5}">
                      <a16:colId xmlns:a16="http://schemas.microsoft.com/office/drawing/2014/main" xmlns="" val="20002"/>
                    </a:ext>
                  </a:extLst>
                </a:gridCol>
                <a:gridCol w="1029100">
                  <a:extLst>
                    <a:ext uri="{9D8B030D-6E8A-4147-A177-3AD203B41FA5}">
                      <a16:colId xmlns:a16="http://schemas.microsoft.com/office/drawing/2014/main" xmlns="" val="20003"/>
                    </a:ext>
                  </a:extLst>
                </a:gridCol>
                <a:gridCol w="971550">
                  <a:extLst>
                    <a:ext uri="{9D8B030D-6E8A-4147-A177-3AD203B41FA5}">
                      <a16:colId xmlns:a16="http://schemas.microsoft.com/office/drawing/2014/main" xmlns="" val="20004"/>
                    </a:ext>
                  </a:extLst>
                </a:gridCol>
                <a:gridCol w="781050">
                  <a:extLst>
                    <a:ext uri="{9D8B030D-6E8A-4147-A177-3AD203B41FA5}">
                      <a16:colId xmlns:a16="http://schemas.microsoft.com/office/drawing/2014/main" xmlns="" val="20005"/>
                    </a:ext>
                  </a:extLst>
                </a:gridCol>
              </a:tblGrid>
              <a:tr h="621778">
                <a:tc>
                  <a:txBody>
                    <a:bodyPr/>
                    <a:lstStyle/>
                    <a:p>
                      <a:pPr algn="l" fontAlgn="ct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2019</a:t>
                      </a:r>
                      <a:endParaRPr lang="fr-FR" sz="1200" b="1"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2020</a:t>
                      </a:r>
                      <a:endParaRPr lang="fr-FR" sz="1200" b="1"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Accélération</a:t>
                      </a:r>
                      <a:br>
                        <a:rPr lang="fr-FR" sz="1200" u="none" strike="noStrike" dirty="0">
                          <a:effectLst/>
                        </a:rPr>
                      </a:br>
                      <a:r>
                        <a:rPr lang="fr-FR" sz="1200" u="none" strike="noStrike" dirty="0">
                          <a:effectLst/>
                        </a:rPr>
                        <a:t>2021</a:t>
                      </a:r>
                      <a:endParaRPr lang="fr-FR" sz="1200" b="1"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Doublement</a:t>
                      </a:r>
                      <a:br>
                        <a:rPr lang="fr-FR" sz="1200" u="none" strike="noStrike" dirty="0">
                          <a:effectLst/>
                        </a:rPr>
                      </a:br>
                      <a:r>
                        <a:rPr lang="fr-FR" sz="1200" u="none" strike="noStrike" dirty="0">
                          <a:effectLst/>
                        </a:rPr>
                        <a:t>2021</a:t>
                      </a:r>
                      <a:endParaRPr lang="fr-FR" sz="1200" b="1"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TOTAL</a:t>
                      </a:r>
                      <a:endParaRPr lang="fr-FR" sz="1200" b="1" i="0" u="none" strike="noStrike" dirty="0">
                        <a:solidFill>
                          <a:schemeClr val="tx1"/>
                        </a:solidFill>
                        <a:effectLst/>
                        <a:latin typeface="+mn-lt"/>
                      </a:endParaRPr>
                    </a:p>
                  </a:txBody>
                  <a:tcPr marL="7144" marR="7144" marT="7144" marB="0" anchor="ctr"/>
                </a:tc>
                <a:extLst>
                  <a:ext uri="{0D108BD9-81ED-4DB2-BD59-A6C34878D82A}">
                    <a16:rowId xmlns:a16="http://schemas.microsoft.com/office/drawing/2014/main" xmlns="" val="10000"/>
                  </a:ext>
                </a:extLst>
              </a:tr>
              <a:tr h="336096">
                <a:tc>
                  <a:txBody>
                    <a:bodyPr/>
                    <a:lstStyle/>
                    <a:p>
                      <a:pPr algn="l" fontAlgn="ctr"/>
                      <a:r>
                        <a:rPr lang="fr-FR" sz="1200" u="none" strike="noStrike" dirty="0">
                          <a:effectLst/>
                        </a:rPr>
                        <a:t>Nombre de collèges dotés</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21</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24</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66</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111</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111</a:t>
                      </a:r>
                      <a:endParaRPr lang="fr-FR" sz="1200" b="0" i="0" u="none" strike="noStrike" dirty="0">
                        <a:solidFill>
                          <a:schemeClr val="tx1"/>
                        </a:solidFill>
                        <a:effectLst/>
                        <a:latin typeface="+mn-lt"/>
                      </a:endParaRPr>
                    </a:p>
                  </a:txBody>
                  <a:tcPr marL="7144" marR="7144" marT="7144" marB="0" anchor="ctr"/>
                </a:tc>
                <a:extLst>
                  <a:ext uri="{0D108BD9-81ED-4DB2-BD59-A6C34878D82A}">
                    <a16:rowId xmlns:a16="http://schemas.microsoft.com/office/drawing/2014/main" xmlns="" val="10001"/>
                  </a:ext>
                </a:extLst>
              </a:tr>
              <a:tr h="336096">
                <a:tc>
                  <a:txBody>
                    <a:bodyPr/>
                    <a:lstStyle/>
                    <a:p>
                      <a:pPr algn="l" fontAlgn="ctr"/>
                      <a:r>
                        <a:rPr lang="fr-FR" sz="1200" u="none" strike="noStrike" dirty="0" err="1">
                          <a:effectLst/>
                        </a:rPr>
                        <a:t>Nbre</a:t>
                      </a:r>
                      <a:r>
                        <a:rPr lang="fr-FR" sz="1200" u="none" strike="noStrike" dirty="0">
                          <a:effectLst/>
                        </a:rPr>
                        <a:t> de classes mobiles déployées</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45</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63</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140</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222</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470</a:t>
                      </a:r>
                      <a:endParaRPr lang="fr-FR" sz="1200" b="0" i="0" u="none" strike="noStrike" dirty="0">
                        <a:solidFill>
                          <a:schemeClr val="tx1"/>
                        </a:solidFill>
                        <a:effectLst/>
                        <a:latin typeface="+mn-lt"/>
                      </a:endParaRPr>
                    </a:p>
                  </a:txBody>
                  <a:tcPr marL="7144" marR="7144" marT="7144" marB="0" anchor="ctr"/>
                </a:tc>
                <a:extLst>
                  <a:ext uri="{0D108BD9-81ED-4DB2-BD59-A6C34878D82A}">
                    <a16:rowId xmlns:a16="http://schemas.microsoft.com/office/drawing/2014/main" xmlns="" val="10002"/>
                  </a:ext>
                </a:extLst>
              </a:tr>
              <a:tr h="336096">
                <a:tc>
                  <a:txBody>
                    <a:bodyPr/>
                    <a:lstStyle/>
                    <a:p>
                      <a:pPr algn="l" fontAlgn="ctr"/>
                      <a:r>
                        <a:rPr lang="fr-FR" sz="1200" u="none" strike="noStrike" dirty="0" err="1">
                          <a:effectLst/>
                        </a:rPr>
                        <a:t>Nbre</a:t>
                      </a:r>
                      <a:r>
                        <a:rPr lang="fr-FR" sz="1200" u="none" strike="noStrike" dirty="0">
                          <a:effectLst/>
                        </a:rPr>
                        <a:t> de tablettes </a:t>
                      </a:r>
                      <a:r>
                        <a:rPr lang="fr-FR" sz="1200" u="none" strike="noStrike" dirty="0" smtClean="0">
                          <a:effectLst/>
                        </a:rPr>
                        <a:t>IPAD</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945</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1 008</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2 240</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3</a:t>
                      </a:r>
                      <a:r>
                        <a:rPr lang="fr-FR" sz="1200" u="none" strike="noStrike" baseline="0" dirty="0">
                          <a:effectLst/>
                        </a:rPr>
                        <a:t> 552</a:t>
                      </a:r>
                      <a:endParaRPr lang="fr-FR" sz="1200" b="0" i="0" u="none" strike="noStrike" dirty="0">
                        <a:solidFill>
                          <a:schemeClr val="tx1"/>
                        </a:solidFill>
                        <a:effectLst/>
                        <a:latin typeface="+mn-lt"/>
                      </a:endParaRPr>
                    </a:p>
                  </a:txBody>
                  <a:tcPr marL="7144" marR="7144" marT="7144" marB="0" anchor="ctr"/>
                </a:tc>
                <a:tc>
                  <a:txBody>
                    <a:bodyPr/>
                    <a:lstStyle/>
                    <a:p>
                      <a:pPr algn="ctr" fontAlgn="ctr"/>
                      <a:r>
                        <a:rPr lang="fr-FR" sz="1200" u="none" strike="noStrike" dirty="0">
                          <a:effectLst/>
                        </a:rPr>
                        <a:t>7 520</a:t>
                      </a:r>
                      <a:endParaRPr lang="fr-FR" sz="1200" b="0" i="0" u="none" strike="noStrike" dirty="0">
                        <a:solidFill>
                          <a:schemeClr val="tx1"/>
                        </a:solidFill>
                        <a:effectLst/>
                        <a:latin typeface="+mn-lt"/>
                      </a:endParaRPr>
                    </a:p>
                  </a:txBody>
                  <a:tcPr marL="7144" marR="7144" marT="7144" marB="0" anchor="ctr"/>
                </a:tc>
                <a:extLst>
                  <a:ext uri="{0D108BD9-81ED-4DB2-BD59-A6C34878D82A}">
                    <a16:rowId xmlns:a16="http://schemas.microsoft.com/office/drawing/2014/main" xmlns="" val="10003"/>
                  </a:ext>
                </a:extLst>
              </a:tr>
            </a:tbl>
          </a:graphicData>
        </a:graphic>
      </p:graphicFrame>
      <p:pic>
        <p:nvPicPr>
          <p:cNvPr id="14" name="Picture 3" descr="Val_quad">
            <a:extLst>
              <a:ext uri="{FF2B5EF4-FFF2-40B4-BE49-F238E27FC236}">
                <a16:creationId xmlns:a16="http://schemas.microsoft.com/office/drawing/2014/main" xmlns="" id="{6932643E-7FFF-4B82-BD78-E3B64180A1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 14">
            <a:extLst>
              <a:ext uri="{FF2B5EF4-FFF2-40B4-BE49-F238E27FC236}">
                <a16:creationId xmlns:a16="http://schemas.microsoft.com/office/drawing/2014/main" xmlns="" id="{54F1F87E-103F-4E3C-AAAF-F5B6BE78E8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18" name="Text Box 3"/>
          <p:cNvSpPr txBox="1">
            <a:spLocks noChangeArrowheads="1"/>
          </p:cNvSpPr>
          <p:nvPr/>
        </p:nvSpPr>
        <p:spPr bwMode="auto">
          <a:xfrm>
            <a:off x="101425" y="262817"/>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MATERIEL MULTIMEDIA</a:t>
            </a:r>
          </a:p>
          <a:p>
            <a:pPr lvl="1" algn="ctr" eaLnBrk="1" hangingPunct="1">
              <a:spcBef>
                <a:spcPct val="50000"/>
              </a:spcBef>
              <a:buNone/>
            </a:pPr>
            <a:r>
              <a:rPr lang="fr-FR" altLang="fr-FR" sz="1500" dirty="0">
                <a:solidFill>
                  <a:srgbClr val="000000"/>
                </a:solidFill>
                <a:latin typeface="DIN-Black" pitchFamily="50" charset="0"/>
                <a:ea typeface="MS PGothic" panose="020B0600070205080204" pitchFamily="34" charset="-128"/>
              </a:rPr>
              <a:t>Classes mobiles IPAD</a:t>
            </a:r>
            <a:endParaRPr lang="fr-FR" altLang="fr-FR" sz="1500" dirty="0">
              <a:latin typeface="DIN-Black" pitchFamily="50" charset="0"/>
              <a:ea typeface="MS PGothic" panose="020B0600070205080204" pitchFamily="34" charset="-128"/>
            </a:endParaRPr>
          </a:p>
        </p:txBody>
      </p:sp>
    </p:spTree>
    <p:extLst>
      <p:ext uri="{BB962C8B-B14F-4D97-AF65-F5344CB8AC3E}">
        <p14:creationId xmlns:p14="http://schemas.microsoft.com/office/powerpoint/2010/main" val="4267422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8" name="Text Box 63"/>
          <p:cNvSpPr txBox="1">
            <a:spLocks noChangeArrowheads="1"/>
          </p:cNvSpPr>
          <p:nvPr/>
        </p:nvSpPr>
        <p:spPr bwMode="auto">
          <a:xfrm>
            <a:off x="-3912" y="2636838"/>
            <a:ext cx="91441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80000"/>
              </a:lnSpc>
              <a:spcBef>
                <a:spcPct val="50000"/>
              </a:spcBef>
              <a:buNone/>
            </a:pPr>
            <a:r>
              <a:rPr lang="fr-FR" altLang="fr-FR" sz="4000" dirty="0">
                <a:solidFill>
                  <a:schemeClr val="bg2"/>
                </a:solidFill>
                <a:latin typeface="DIN-Black"/>
                <a:cs typeface="Arial"/>
              </a:rPr>
              <a:t>Infrastructure Réseau </a:t>
            </a:r>
            <a:endParaRPr lang="fr-FR" altLang="fr-FR" sz="4000" dirty="0">
              <a:solidFill>
                <a:schemeClr val="bg2"/>
              </a:solidFill>
              <a:latin typeface="DIN-Black" pitchFamily="50" charset="0"/>
            </a:endParaRPr>
          </a:p>
        </p:txBody>
      </p:sp>
      <p:sp>
        <p:nvSpPr>
          <p:cNvPr id="4166" name="Text Box 70"/>
          <p:cNvSpPr txBox="1">
            <a:spLocks noChangeArrowheads="1"/>
          </p:cNvSpPr>
          <p:nvPr/>
        </p:nvSpPr>
        <p:spPr bwMode="auto">
          <a:xfrm>
            <a:off x="1403350" y="3933825"/>
            <a:ext cx="5976938" cy="523875"/>
          </a:xfrm>
          <a:prstGeom prst="rect">
            <a:avLst/>
          </a:prstGeom>
          <a:noFill/>
          <a:ln>
            <a:noFill/>
          </a:ln>
          <a:effectLst/>
        </p:spPr>
        <p:txBody>
          <a:bodyPr>
            <a:spAutoFit/>
          </a:bodyPr>
          <a:lstStyle/>
          <a:p>
            <a:pPr marL="180975" indent="-180975">
              <a:buFontTx/>
              <a:buChar char="•"/>
              <a:defRPr/>
            </a:pPr>
            <a:endParaRPr lang="fr-FR" altLang="fr-FR" sz="1400">
              <a:latin typeface="Arial Unicode MS" pitchFamily="34" charset="-128"/>
              <a:cs typeface="Arial" charset="0"/>
            </a:endParaRPr>
          </a:p>
          <a:p>
            <a:pPr>
              <a:defRPr/>
            </a:pPr>
            <a:endParaRPr lang="fr-FR" sz="1400">
              <a:latin typeface="Arial Unicode MS" pitchFamily="34" charset="-128"/>
              <a:cs typeface="Arial" charset="0"/>
            </a:endParaRPr>
          </a:p>
        </p:txBody>
      </p:sp>
      <p:sp>
        <p:nvSpPr>
          <p:cNvPr id="3" name="Espace réservé du numéro de diapositive 2"/>
          <p:cNvSpPr>
            <a:spLocks noGrp="1"/>
          </p:cNvSpPr>
          <p:nvPr>
            <p:ph type="sldNum" sz="quarter" idx="12"/>
          </p:nvPr>
        </p:nvSpPr>
        <p:spPr/>
        <p:txBody>
          <a:bodyPr/>
          <a:lstStyle/>
          <a:p>
            <a:pPr>
              <a:defRPr/>
            </a:pPr>
            <a:fld id="{35F4F899-9AFB-4C61-B76D-6A2EB593DE06}" type="slidenum">
              <a:rPr lang="fr-FR" altLang="fr-FR" smtClean="0"/>
              <a:pPr>
                <a:defRPr/>
              </a:pPr>
              <a:t>17</a:t>
            </a:fld>
            <a:endParaRPr lang="fr-FR" altLang="fr-FR"/>
          </a:p>
        </p:txBody>
      </p:sp>
      <p:pic>
        <p:nvPicPr>
          <p:cNvPr id="7" name="Picture 3" descr="Val_quad">
            <a:extLst>
              <a:ext uri="{FF2B5EF4-FFF2-40B4-BE49-F238E27FC236}">
                <a16:creationId xmlns:a16="http://schemas.microsoft.com/office/drawing/2014/main" xmlns="" id="{6932643E-7FFF-4B82-BD78-E3B64180A1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7">
            <a:extLst>
              <a:ext uri="{FF2B5EF4-FFF2-40B4-BE49-F238E27FC236}">
                <a16:creationId xmlns:a16="http://schemas.microsoft.com/office/drawing/2014/main" xmlns="" id="{54F1F87E-103F-4E3C-AAAF-F5B6BE78E8C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Tree>
    <p:extLst>
      <p:ext uri="{BB962C8B-B14F-4D97-AF65-F5344CB8AC3E}">
        <p14:creationId xmlns:p14="http://schemas.microsoft.com/office/powerpoint/2010/main" val="4182530598"/>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18</a:t>
            </a:fld>
            <a:endParaRPr lang="fr-FR" altLang="fr-FR"/>
          </a:p>
        </p:txBody>
      </p:sp>
      <p:sp>
        <p:nvSpPr>
          <p:cNvPr id="5" name="Rectangle 4"/>
          <p:cNvSpPr/>
          <p:nvPr/>
        </p:nvSpPr>
        <p:spPr>
          <a:xfrm>
            <a:off x="452072" y="1424281"/>
            <a:ext cx="8205874" cy="1169551"/>
          </a:xfrm>
          <a:prstGeom prst="rect">
            <a:avLst/>
          </a:prstGeom>
        </p:spPr>
        <p:txBody>
          <a:bodyPr wrap="square">
            <a:spAutoFit/>
          </a:bodyPr>
          <a:lstStyle/>
          <a:p>
            <a:r>
              <a:rPr lang="fr-FR" sz="1400" dirty="0">
                <a:solidFill>
                  <a:srgbClr val="243238"/>
                </a:solidFill>
              </a:rPr>
              <a:t>Le système d’information est l’environnement informatique qui permet la gestion de l'ensemble du matériel numérique (administratif et pédagogique) de chaque </a:t>
            </a:r>
            <a:r>
              <a:rPr lang="fr-FR" sz="1400" dirty="0" smtClean="0">
                <a:solidFill>
                  <a:srgbClr val="243238"/>
                </a:solidFill>
              </a:rPr>
              <a:t>établissement. Il </a:t>
            </a:r>
            <a:r>
              <a:rPr lang="fr-FR" sz="1400" dirty="0" smtClean="0">
                <a:latin typeface="Arial"/>
                <a:cs typeface="Arial"/>
              </a:rPr>
              <a:t>est composé de : </a:t>
            </a:r>
          </a:p>
          <a:p>
            <a:endParaRPr lang="fr-FR" sz="1200" dirty="0" smtClean="0">
              <a:latin typeface="Arial"/>
              <a:cs typeface="Arial"/>
            </a:endParaRPr>
          </a:p>
          <a:p>
            <a:pPr marL="285750" indent="-285750">
              <a:buFont typeface="Arial" panose="020B0604020202020204" pitchFamily="34" charset="0"/>
              <a:buChar char="•"/>
            </a:pPr>
            <a:r>
              <a:rPr lang="fr-FR" sz="1400" dirty="0" smtClean="0">
                <a:latin typeface="Arial"/>
                <a:cs typeface="Arial"/>
              </a:rPr>
              <a:t>Une plateforme Web de gestion d’iPad hébergée par </a:t>
            </a:r>
            <a:r>
              <a:rPr lang="fr-FR" sz="1400" dirty="0" err="1" smtClean="0">
                <a:latin typeface="Arial"/>
                <a:cs typeface="Arial"/>
              </a:rPr>
              <a:t>Jamf</a:t>
            </a:r>
            <a:r>
              <a:rPr lang="fr-FR" sz="1400" dirty="0" smtClean="0">
                <a:latin typeface="Arial"/>
                <a:cs typeface="Arial"/>
              </a:rPr>
              <a:t> </a:t>
            </a:r>
            <a:r>
              <a:rPr lang="fr-FR" sz="1400" dirty="0" err="1" smtClean="0">
                <a:latin typeface="Arial"/>
                <a:cs typeface="Arial"/>
              </a:rPr>
              <a:t>School</a:t>
            </a:r>
            <a:endParaRPr lang="fr-FR" sz="1400" dirty="0" smtClean="0">
              <a:latin typeface="Arial"/>
              <a:cs typeface="Arial"/>
            </a:endParaRPr>
          </a:p>
          <a:p>
            <a:pPr marL="285750" indent="-285750">
              <a:buFont typeface="Arial" panose="020B0604020202020204" pitchFamily="34" charset="0"/>
              <a:buChar char="•"/>
            </a:pPr>
            <a:r>
              <a:rPr lang="fr-FR" sz="1400" dirty="0" smtClean="0">
                <a:latin typeface="Arial"/>
                <a:cs typeface="Arial"/>
              </a:rPr>
              <a:t>Des serveurs académiques AMON et SCRIBE permettant la gestion des ordinateurs </a:t>
            </a:r>
            <a:endParaRPr lang="fr-FR" sz="1400" dirty="0">
              <a:latin typeface="Arial"/>
              <a:cs typeface="Arial"/>
            </a:endParaRPr>
          </a:p>
        </p:txBody>
      </p:sp>
      <p:sp>
        <p:nvSpPr>
          <p:cNvPr id="10" name="Text Box 3"/>
          <p:cNvSpPr txBox="1">
            <a:spLocks noChangeArrowheads="1"/>
          </p:cNvSpPr>
          <p:nvPr/>
        </p:nvSpPr>
        <p:spPr bwMode="auto">
          <a:xfrm>
            <a:off x="317863" y="26044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smtClean="0">
                <a:latin typeface="DIN-Black" pitchFamily="50" charset="0"/>
                <a:ea typeface="MS PGothic" panose="020B0600070205080204" pitchFamily="34" charset="-128"/>
              </a:rPr>
              <a:t>INFRASTRUCTURE SERVEUR</a:t>
            </a:r>
          </a:p>
          <a:p>
            <a:pPr lvl="1" algn="ctr" eaLnBrk="1" hangingPunct="1">
              <a:spcBef>
                <a:spcPct val="50000"/>
              </a:spcBef>
              <a:buNone/>
            </a:pPr>
            <a:r>
              <a:rPr lang="fr-FR" altLang="fr-FR" sz="1500" dirty="0" smtClean="0">
                <a:solidFill>
                  <a:srgbClr val="000000"/>
                </a:solidFill>
                <a:latin typeface="DIN-Black" pitchFamily="50" charset="0"/>
                <a:ea typeface="MS PGothic" panose="020B0600070205080204" pitchFamily="34" charset="-128"/>
              </a:rPr>
              <a:t>Système d’information des collèges</a:t>
            </a:r>
            <a:endParaRPr lang="fr-FR" altLang="fr-FR" sz="1500" dirty="0">
              <a:latin typeface="DIN-Black" pitchFamily="50" charset="0"/>
              <a:ea typeface="MS PGothic" panose="020B0600070205080204" pitchFamily="34" charset="-128"/>
            </a:endParaRP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17529" y="301543"/>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a:extLst>
              <a:ext uri="{FF2B5EF4-FFF2-40B4-BE49-F238E27FC236}">
                <a16:creationId xmlns:a16="http://schemas.microsoft.com/office/drawing/2014/main" xmlns="" id="{4536F6BA-7256-47C9-B66F-89FD56B1D6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71" t="11705" r="8911" b="9810"/>
          <a:stretch/>
        </p:blipFill>
        <p:spPr>
          <a:xfrm>
            <a:off x="6553200" y="324998"/>
            <a:ext cx="909287" cy="656067"/>
          </a:xfrm>
          <a:prstGeom prst="rect">
            <a:avLst/>
          </a:prstGeom>
        </p:spPr>
      </p:pic>
      <p:grpSp>
        <p:nvGrpSpPr>
          <p:cNvPr id="4" name="Groupe 3"/>
          <p:cNvGrpSpPr/>
          <p:nvPr/>
        </p:nvGrpSpPr>
        <p:grpSpPr>
          <a:xfrm>
            <a:off x="1072537" y="2850353"/>
            <a:ext cx="6389950" cy="3564210"/>
            <a:chOff x="892887" y="2850764"/>
            <a:chExt cx="6782909" cy="3644434"/>
          </a:xfrm>
        </p:grpSpPr>
        <p:pic>
          <p:nvPicPr>
            <p:cNvPr id="6" name="Imag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2887" y="2850764"/>
              <a:ext cx="6782909" cy="3644434"/>
            </a:xfrm>
            <a:prstGeom prst="rect">
              <a:avLst/>
            </a:prstGeom>
          </p:spPr>
        </p:pic>
        <p:sp>
          <p:nvSpPr>
            <p:cNvPr id="3" name="Rectangle 2"/>
            <p:cNvSpPr/>
            <p:nvPr/>
          </p:nvSpPr>
          <p:spPr>
            <a:xfrm>
              <a:off x="901596" y="5852160"/>
              <a:ext cx="2599250" cy="6343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752497172"/>
      </p:ext>
    </p:extLst>
  </p:cSld>
  <p:clrMapOvr>
    <a:overrideClrMapping bg1="lt1" tx1="dk1" bg2="lt2" tx2="dk2" accent1="accent1" accent2="accent2" accent3="accent3" accent4="accent4" accent5="accent5" accent6="accent6" hlink="hlink" folHlink="folHlink"/>
  </p:clrMapOvr>
  <p:transition spd="slow">
    <p:wheel spokes="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19</a:t>
            </a:fld>
            <a:endParaRPr lang="fr-FR" altLang="fr-FR"/>
          </a:p>
        </p:txBody>
      </p:sp>
      <p:sp>
        <p:nvSpPr>
          <p:cNvPr id="10" name="Text Box 3"/>
          <p:cNvSpPr txBox="1">
            <a:spLocks noChangeArrowheads="1"/>
          </p:cNvSpPr>
          <p:nvPr/>
        </p:nvSpPr>
        <p:spPr bwMode="auto">
          <a:xfrm>
            <a:off x="317863" y="26044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smtClean="0">
                <a:latin typeface="DIN-Black" pitchFamily="50" charset="0"/>
                <a:ea typeface="MS PGothic" panose="020B0600070205080204" pitchFamily="34" charset="-128"/>
              </a:rPr>
              <a:t>INFRASTRUCTURE SERVEUR</a:t>
            </a:r>
          </a:p>
          <a:p>
            <a:pPr lvl="1" algn="ctr" eaLnBrk="1" hangingPunct="1">
              <a:spcBef>
                <a:spcPct val="50000"/>
              </a:spcBef>
              <a:buNone/>
            </a:pPr>
            <a:r>
              <a:rPr lang="fr-FR" altLang="fr-FR" sz="1500" dirty="0" smtClean="0">
                <a:solidFill>
                  <a:srgbClr val="000000"/>
                </a:solidFill>
                <a:latin typeface="DIN-Black" pitchFamily="50" charset="0"/>
                <a:ea typeface="MS PGothic" panose="020B0600070205080204" pitchFamily="34" charset="-128"/>
              </a:rPr>
              <a:t>Système d’information des collèges</a:t>
            </a:r>
            <a:endParaRPr lang="fr-FR" altLang="fr-FR" sz="1500" dirty="0">
              <a:latin typeface="DIN-Black" pitchFamily="50" charset="0"/>
              <a:ea typeface="MS PGothic" panose="020B0600070205080204" pitchFamily="34" charset="-128"/>
            </a:endParaRP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7529" y="301543"/>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a:extLst>
              <a:ext uri="{FF2B5EF4-FFF2-40B4-BE49-F238E27FC236}">
                <a16:creationId xmlns:a16="http://schemas.microsoft.com/office/drawing/2014/main" xmlns="" id="{4536F6BA-7256-47C9-B66F-89FD56B1D6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553200" y="324998"/>
            <a:ext cx="909287" cy="656067"/>
          </a:xfrm>
          <a:prstGeom prst="rect">
            <a:avLst/>
          </a:prstGeom>
        </p:spPr>
      </p:pic>
      <p:sp>
        <p:nvSpPr>
          <p:cNvPr id="3" name="Rectangle 2"/>
          <p:cNvSpPr/>
          <p:nvPr/>
        </p:nvSpPr>
        <p:spPr>
          <a:xfrm>
            <a:off x="311546" y="1269861"/>
            <a:ext cx="8207303" cy="5139869"/>
          </a:xfrm>
          <a:prstGeom prst="rect">
            <a:avLst/>
          </a:prstGeom>
        </p:spPr>
        <p:txBody>
          <a:bodyPr wrap="square">
            <a:spAutoFit/>
          </a:bodyPr>
          <a:lstStyle/>
          <a:p>
            <a:r>
              <a:rPr lang="fr-FR" sz="1400" b="1" dirty="0" smtClean="0">
                <a:latin typeface="+mn-lt"/>
              </a:rPr>
              <a:t>REFERENTIEL </a:t>
            </a:r>
            <a:r>
              <a:rPr lang="fr-FR" sz="1400" b="1" dirty="0">
                <a:latin typeface="+mn-lt"/>
              </a:rPr>
              <a:t>RESEAU UNIFIE </a:t>
            </a:r>
            <a:r>
              <a:rPr lang="fr-FR" sz="1400" b="1" dirty="0" smtClean="0">
                <a:latin typeface="+mn-lt"/>
              </a:rPr>
              <a:t>COLLEGE</a:t>
            </a:r>
          </a:p>
          <a:p>
            <a:endParaRPr lang="fr-FR" sz="500" b="1" dirty="0">
              <a:latin typeface="+mn-lt"/>
            </a:endParaRPr>
          </a:p>
          <a:p>
            <a:endParaRPr lang="fr-FR" sz="500" dirty="0">
              <a:solidFill>
                <a:srgbClr val="243238"/>
              </a:solidFill>
              <a:latin typeface="+mn-lt"/>
            </a:endParaRPr>
          </a:p>
          <a:p>
            <a:r>
              <a:rPr lang="fr-FR" sz="1400" b="1" dirty="0">
                <a:solidFill>
                  <a:srgbClr val="243238"/>
                </a:solidFill>
                <a:latin typeface="+mn-lt"/>
              </a:rPr>
              <a:t>Ce document définit les droits, quotas et usages s’appliquant dans les collèges.</a:t>
            </a:r>
            <a:endParaRPr lang="fr-FR" sz="1400" dirty="0">
              <a:solidFill>
                <a:srgbClr val="243238"/>
              </a:solidFill>
              <a:latin typeface="+mn-lt"/>
            </a:endParaRPr>
          </a:p>
          <a:p>
            <a:r>
              <a:rPr lang="fr-FR" sz="1400" dirty="0">
                <a:solidFill>
                  <a:srgbClr val="243238"/>
                </a:solidFill>
                <a:latin typeface="+mn-lt"/>
              </a:rPr>
              <a:t>Pour rappel, les comptes utilisateurs sont créés automatiquement à partir des données issues de l’Annuaire Fédérateur Académique (A.A.F</a:t>
            </a:r>
            <a:r>
              <a:rPr lang="fr-FR" sz="1400" dirty="0" smtClean="0">
                <a:solidFill>
                  <a:srgbClr val="243238"/>
                </a:solidFill>
                <a:latin typeface="+mn-lt"/>
              </a:rPr>
              <a:t>).</a:t>
            </a:r>
          </a:p>
          <a:p>
            <a:endParaRPr lang="fr-FR" sz="1400" dirty="0">
              <a:solidFill>
                <a:srgbClr val="243238"/>
              </a:solidFill>
              <a:latin typeface="+mn-lt"/>
            </a:endParaRPr>
          </a:p>
          <a:p>
            <a:r>
              <a:rPr lang="fr-FR" sz="1400" b="1" dirty="0">
                <a:latin typeface="+mn-lt"/>
              </a:rPr>
              <a:t>CONSIGNES DE </a:t>
            </a:r>
            <a:r>
              <a:rPr lang="fr-FR" sz="1400" b="1" dirty="0" smtClean="0">
                <a:latin typeface="+mn-lt"/>
              </a:rPr>
              <a:t>RENTREE</a:t>
            </a:r>
          </a:p>
          <a:p>
            <a:endParaRPr lang="fr-FR" sz="500" b="1" dirty="0">
              <a:latin typeface="+mn-lt"/>
            </a:endParaRPr>
          </a:p>
          <a:p>
            <a:r>
              <a:rPr lang="fr-FR" sz="1400" dirty="0">
                <a:solidFill>
                  <a:srgbClr val="243238"/>
                </a:solidFill>
                <a:latin typeface="+mn-lt"/>
              </a:rPr>
              <a:t>Vous retrouverez toutes les informations pour permettre aux nouveaux arrivants d'un établissement d'utiliser les outils numériques mis à sa </a:t>
            </a:r>
            <a:r>
              <a:rPr lang="fr-FR" sz="1400" dirty="0" smtClean="0">
                <a:solidFill>
                  <a:srgbClr val="243238"/>
                </a:solidFill>
                <a:latin typeface="+mn-lt"/>
              </a:rPr>
              <a:t>disposition</a:t>
            </a:r>
          </a:p>
          <a:p>
            <a:endParaRPr lang="fr-FR" sz="1400" dirty="0" smtClean="0">
              <a:solidFill>
                <a:srgbClr val="243238"/>
              </a:solidFill>
              <a:latin typeface="+mn-lt"/>
            </a:endParaRPr>
          </a:p>
          <a:p>
            <a:pPr algn="just"/>
            <a:r>
              <a:rPr lang="fr-FR" altLang="fr-FR" sz="1400" b="1" dirty="0">
                <a:latin typeface="Arial"/>
                <a:ea typeface="Arial Unicode MS"/>
                <a:cs typeface="Arial Unicode MS"/>
              </a:rPr>
              <a:t>GFU</a:t>
            </a:r>
            <a:r>
              <a:rPr lang="fr-FR" altLang="fr-FR" sz="1400" dirty="0">
                <a:latin typeface="Arial"/>
                <a:ea typeface="Arial Unicode MS"/>
                <a:cs typeface="Arial Unicode MS"/>
              </a:rPr>
              <a:t> (Groupe Fermé d’Utilisateurs) qui permet la mutualisation des services.</a:t>
            </a:r>
          </a:p>
          <a:p>
            <a:pPr algn="just"/>
            <a:endParaRPr lang="fr-FR" altLang="fr-FR" sz="1100" dirty="0">
              <a:latin typeface="Arial"/>
              <a:ea typeface="Arial Unicode MS"/>
              <a:cs typeface="Arial Unicode MS"/>
            </a:endParaRPr>
          </a:p>
          <a:p>
            <a:pPr algn="just"/>
            <a:r>
              <a:rPr lang="fr-FR" altLang="fr-FR" sz="1400" dirty="0">
                <a:latin typeface="Arial"/>
                <a:ea typeface="Arial Unicode MS"/>
                <a:cs typeface="Arial Unicode MS"/>
              </a:rPr>
              <a:t>L’intégralité des 111 collèges est dans un Groupe Fermé d’Utilisateurs</a:t>
            </a:r>
          </a:p>
          <a:p>
            <a:pPr algn="just"/>
            <a:endParaRPr lang="fr-FR" sz="1400" dirty="0">
              <a:latin typeface="Arial"/>
              <a:ea typeface="Arial Unicode MS"/>
              <a:cs typeface="Arial Unicode MS"/>
            </a:endParaRPr>
          </a:p>
          <a:p>
            <a:pPr algn="just"/>
            <a:r>
              <a:rPr lang="fr-FR" sz="1400" dirty="0" smtClean="0">
                <a:latin typeface="Arial"/>
                <a:ea typeface="Arial Unicode MS"/>
                <a:cs typeface="Arial Unicode MS"/>
              </a:rPr>
              <a:t>Services </a:t>
            </a:r>
            <a:r>
              <a:rPr lang="fr-FR" sz="1400" dirty="0">
                <a:latin typeface="Arial"/>
                <a:ea typeface="Arial Unicode MS"/>
                <a:cs typeface="Arial Unicode MS"/>
              </a:rPr>
              <a:t>déployés en lien avec le GFU </a:t>
            </a:r>
            <a:endParaRPr lang="en-US" sz="1400" dirty="0">
              <a:latin typeface="Arial"/>
              <a:ea typeface="Arial Unicode MS"/>
              <a:cs typeface="Arial Unicode MS"/>
            </a:endParaRPr>
          </a:p>
          <a:p>
            <a:pPr algn="just"/>
            <a:endParaRPr lang="fr-FR" sz="1100" dirty="0">
              <a:latin typeface="Arial"/>
              <a:ea typeface="Arial Unicode MS"/>
              <a:cs typeface="Arial Unicode MS"/>
            </a:endParaRPr>
          </a:p>
          <a:p>
            <a:pPr marL="285750" indent="-285750" algn="just">
              <a:buFont typeface="Arial" panose="020B0604020202020204" pitchFamily="34" charset="0"/>
              <a:buChar char="•"/>
            </a:pPr>
            <a:r>
              <a:rPr lang="fr-FR" sz="1400" dirty="0">
                <a:latin typeface="Arial"/>
                <a:ea typeface="Arial Unicode MS"/>
                <a:cs typeface="Arial Unicode MS"/>
              </a:rPr>
              <a:t>Evasion Internet mutualisée avec un débit Internet de 100Mbps par établissement </a:t>
            </a:r>
          </a:p>
          <a:p>
            <a:pPr marL="285750" indent="-285750" algn="just">
              <a:buFont typeface="Arial" panose="020B0604020202020204" pitchFamily="34" charset="0"/>
              <a:buChar char="•"/>
            </a:pPr>
            <a:r>
              <a:rPr lang="fr-FR" sz="1400" dirty="0">
                <a:latin typeface="Arial"/>
                <a:ea typeface="Arial Unicode MS"/>
                <a:cs typeface="Arial Unicode MS"/>
              </a:rPr>
              <a:t>Téléphonie par Internet (TOIP) :  30 collèges migrés.</a:t>
            </a:r>
          </a:p>
          <a:p>
            <a:pPr algn="just"/>
            <a:endParaRPr lang="fr-FR" sz="1400" dirty="0">
              <a:latin typeface="Arial"/>
              <a:ea typeface="Arial Unicode MS"/>
              <a:cs typeface="Arial Unicode MS"/>
            </a:endParaRPr>
          </a:p>
          <a:p>
            <a:pPr algn="just"/>
            <a:r>
              <a:rPr lang="fr-FR" sz="1400" b="1" dirty="0" smtClean="0">
                <a:latin typeface="Arial"/>
                <a:ea typeface="Arial Unicode MS"/>
                <a:cs typeface="Arial Unicode MS"/>
              </a:rPr>
              <a:t>WIFI</a:t>
            </a:r>
            <a:r>
              <a:rPr lang="fr-FR" sz="1400" dirty="0">
                <a:latin typeface="Arial"/>
                <a:ea typeface="Arial Unicode MS"/>
                <a:cs typeface="Arial Unicode MS"/>
              </a:rPr>
              <a:t> </a:t>
            </a:r>
          </a:p>
          <a:p>
            <a:pPr marL="285750" indent="-285750" algn="just">
              <a:buFont typeface="Arial" panose="020B0604020202020204" pitchFamily="34" charset="0"/>
              <a:buChar char="•"/>
            </a:pPr>
            <a:endParaRPr lang="fr-FR" sz="1100" dirty="0">
              <a:latin typeface="Arial"/>
              <a:ea typeface="Arial Unicode MS"/>
              <a:cs typeface="Arial Unicode MS"/>
            </a:endParaRPr>
          </a:p>
          <a:p>
            <a:pPr algn="just"/>
            <a:r>
              <a:rPr lang="fr-FR" altLang="fr-FR" sz="1400" dirty="0">
                <a:latin typeface="Arial"/>
                <a:cs typeface="Arial"/>
              </a:rPr>
              <a:t>Depuis 2020, le Département équipe les collèges de bornes Wi-Fi en complément des dotations d’iPads. En 2021, la couverture totale du Wi-Fi a été validée. </a:t>
            </a:r>
            <a:endParaRPr lang="fr-FR" sz="1400" dirty="0"/>
          </a:p>
          <a:p>
            <a:pPr algn="just"/>
            <a:r>
              <a:rPr lang="fr-FR" altLang="fr-FR" sz="1400" dirty="0">
                <a:latin typeface="Arial"/>
                <a:cs typeface="Arial"/>
              </a:rPr>
              <a:t>En 2022, 100% des collèges possèderont une couverture totale</a:t>
            </a:r>
            <a:r>
              <a:rPr lang="fr-FR" altLang="fr-FR" sz="1400" dirty="0" smtClean="0">
                <a:latin typeface="Arial"/>
                <a:cs typeface="Arial"/>
              </a:rPr>
              <a:t>.</a:t>
            </a:r>
            <a:endParaRPr lang="fr-FR" sz="1400" dirty="0">
              <a:solidFill>
                <a:srgbClr val="243238"/>
              </a:solidFill>
              <a:latin typeface="+mn-lt"/>
            </a:endParaRPr>
          </a:p>
        </p:txBody>
      </p:sp>
    </p:spTree>
    <p:extLst>
      <p:ext uri="{BB962C8B-B14F-4D97-AF65-F5344CB8AC3E}">
        <p14:creationId xmlns:p14="http://schemas.microsoft.com/office/powerpoint/2010/main" val="1216565790"/>
      </p:ext>
    </p:extLst>
  </p:cSld>
  <p:clrMapOvr>
    <a:masterClrMapping/>
  </p:clrMapOvr>
  <p:transition spd="slow">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35F4F899-9AFB-4C61-B76D-6A2EB593DE06}" type="slidenum">
              <a:rPr lang="fr-FR" altLang="fr-FR" smtClean="0"/>
              <a:pPr>
                <a:defRPr/>
              </a:pPr>
              <a:t>2</a:t>
            </a:fld>
            <a:endParaRPr lang="fr-FR" altLang="fr-FR" dirty="0"/>
          </a:p>
        </p:txBody>
      </p:sp>
      <p:sp>
        <p:nvSpPr>
          <p:cNvPr id="5" name="Text Box 3">
            <a:extLst>
              <a:ext uri="{FF2B5EF4-FFF2-40B4-BE49-F238E27FC236}">
                <a16:creationId xmlns:a16="http://schemas.microsoft.com/office/drawing/2014/main" xmlns="" id="{9FB503A4-B7BA-4B1B-951A-D70754E1661A}"/>
              </a:ext>
            </a:extLst>
          </p:cNvPr>
          <p:cNvSpPr txBox="1">
            <a:spLocks noChangeArrowheads="1"/>
          </p:cNvSpPr>
          <p:nvPr/>
        </p:nvSpPr>
        <p:spPr bwMode="auto">
          <a:xfrm>
            <a:off x="98425" y="315293"/>
            <a:ext cx="4257551" cy="40011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a:spcBef>
                <a:spcPct val="50000"/>
              </a:spcBef>
              <a:buNone/>
            </a:pPr>
            <a:r>
              <a:rPr lang="fr-FR" sz="2000" dirty="0" smtClean="0">
                <a:latin typeface="DIN-Black"/>
                <a:cs typeface="Arial"/>
              </a:rPr>
              <a:t>INTRODUCTION</a:t>
            </a:r>
            <a:endParaRPr lang="fr-FR" dirty="0"/>
          </a:p>
        </p:txBody>
      </p:sp>
      <p:pic>
        <p:nvPicPr>
          <p:cNvPr id="1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8" name="Text Box 70"/>
          <p:cNvSpPr txBox="1">
            <a:spLocks noChangeArrowheads="1"/>
          </p:cNvSpPr>
          <p:nvPr/>
        </p:nvSpPr>
        <p:spPr bwMode="auto">
          <a:xfrm>
            <a:off x="3105526" y="2937280"/>
            <a:ext cx="2500900" cy="477054"/>
          </a:xfrm>
          <a:prstGeom prst="rect">
            <a:avLst/>
          </a:prstGeom>
          <a:noFill/>
          <a:ln>
            <a:noFill/>
          </a:ln>
          <a:effectLst/>
        </p:spPr>
        <p:txBody>
          <a:bodyPr wrap="square" anchor="t">
            <a:spAutoFit/>
          </a:bodyPr>
          <a:lstStyle/>
          <a:p>
            <a:r>
              <a:rPr lang="fr-FR" sz="2500" dirty="0" smtClean="0"/>
              <a:t>OUVERTURE</a:t>
            </a:r>
            <a:endParaRPr lang="fr-FR" sz="2500" dirty="0"/>
          </a:p>
        </p:txBody>
      </p:sp>
    </p:spTree>
    <p:extLst>
      <p:ext uri="{BB962C8B-B14F-4D97-AF65-F5344CB8AC3E}">
        <p14:creationId xmlns:p14="http://schemas.microsoft.com/office/powerpoint/2010/main" val="1543785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61541B7E-DBD2-4C6A-BF6C-1F9D6011914D}" type="slidenum">
              <a:rPr lang="fr-FR" altLang="fr-FR" smtClean="0"/>
              <a:pPr>
                <a:defRPr/>
              </a:pPr>
              <a:t>20</a:t>
            </a:fld>
            <a:endParaRPr lang="fr-FR" altLang="fr-FR"/>
          </a:p>
        </p:txBody>
      </p:sp>
      <p:sp>
        <p:nvSpPr>
          <p:cNvPr id="8" name="Text Box 3"/>
          <p:cNvSpPr txBox="1">
            <a:spLocks noChangeArrowheads="1"/>
          </p:cNvSpPr>
          <p:nvPr/>
        </p:nvSpPr>
        <p:spPr bwMode="auto">
          <a:xfrm>
            <a:off x="317863" y="260442"/>
            <a:ext cx="4320000" cy="692497"/>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smtClean="0">
                <a:latin typeface="DIN-Black" pitchFamily="50" charset="0"/>
                <a:ea typeface="MS PGothic" panose="020B0600070205080204" pitchFamily="34" charset="-128"/>
              </a:rPr>
              <a:t>INFRASTRUCTURE SERVEUR</a:t>
            </a:r>
          </a:p>
          <a:p>
            <a:pPr lvl="1" algn="ctr" eaLnBrk="1" hangingPunct="1">
              <a:spcBef>
                <a:spcPct val="50000"/>
              </a:spcBef>
              <a:buNone/>
            </a:pPr>
            <a:r>
              <a:rPr lang="fr-FR" altLang="fr-FR" sz="1500" dirty="0" smtClean="0">
                <a:solidFill>
                  <a:srgbClr val="000000"/>
                </a:solidFill>
                <a:latin typeface="DIN-Black" pitchFamily="50" charset="0"/>
                <a:ea typeface="MS PGothic" panose="020B0600070205080204" pitchFamily="34" charset="-128"/>
              </a:rPr>
              <a:t>Câblage informatique</a:t>
            </a:r>
            <a:endParaRPr lang="fr-FR" altLang="fr-FR" sz="1500" dirty="0">
              <a:solidFill>
                <a:srgbClr val="000000"/>
              </a:solidFill>
              <a:latin typeface="DIN-Black" pitchFamily="50" charset="0"/>
              <a:ea typeface="MS PGothic" panose="020B0600070205080204" pitchFamily="34" charset="-128"/>
            </a:endParaRPr>
          </a:p>
        </p:txBody>
      </p:sp>
      <p:pic>
        <p:nvPicPr>
          <p:cNvPr id="13"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17529" y="301543"/>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a:extLst>
              <a:ext uri="{FF2B5EF4-FFF2-40B4-BE49-F238E27FC236}">
                <a16:creationId xmlns:a16="http://schemas.microsoft.com/office/drawing/2014/main" xmlns="" id="{4536F6BA-7256-47C9-B66F-89FD56B1D6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553200" y="324998"/>
            <a:ext cx="909287" cy="656067"/>
          </a:xfrm>
          <a:prstGeom prst="rect">
            <a:avLst/>
          </a:prstGeom>
        </p:spPr>
      </p:pic>
      <p:sp>
        <p:nvSpPr>
          <p:cNvPr id="10" name="Rectangle 7"/>
          <p:cNvSpPr>
            <a:spLocks noChangeArrowheads="1"/>
          </p:cNvSpPr>
          <p:nvPr/>
        </p:nvSpPr>
        <p:spPr bwMode="auto">
          <a:xfrm>
            <a:off x="317863" y="1759659"/>
            <a:ext cx="7980972" cy="301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Les collèges du val d'Oise bénéficient d'un câblage informatique garantissant le bon fonctionnement de l'ensemble des équipements numériques mis à disposition par le Département.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Dans un souci de sécurisation du réseau de votre établissement, seul le Département est habilité à activer ( ou désactiver) les prises informatiques.</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1400" dirty="0">
              <a:solidFill>
                <a:srgbClr val="243238"/>
              </a:solidFill>
              <a:latin typeface="+mn-lt"/>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smtClean="0">
              <a:ln>
                <a:noFill/>
              </a:ln>
              <a:solidFill>
                <a:srgbClr val="243238"/>
              </a:solidFill>
              <a:effectLst/>
              <a:latin typeface="+mn-lt"/>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 </a:t>
            </a:r>
            <a:r>
              <a:rPr kumimoji="0" lang="fr-FR" altLang="fr-FR" sz="1400" b="1" i="0" u="none" strike="noStrike" cap="none" normalizeH="0" baseline="0" dirty="0" smtClean="0">
                <a:ln>
                  <a:noFill/>
                </a:ln>
                <a:solidFill>
                  <a:srgbClr val="243238"/>
                </a:solidFill>
                <a:effectLst/>
                <a:latin typeface="+mn-lt"/>
                <a:cs typeface="Open Sans" panose="020B0606030504020204" pitchFamily="34" charset="0"/>
              </a:rPr>
              <a:t>Demande complémentaire de câblage </a:t>
            </a: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smtClean="0">
              <a:ln>
                <a:noFill/>
              </a:ln>
              <a:solidFill>
                <a:srgbClr val="243238"/>
              </a:solidFill>
              <a:effectLst/>
              <a:latin typeface="+mn-lt"/>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Si un espace requiert l'ajout de prise(s) informatique(s), cette demande devra faire l'objet d'une demande spécifique via le formulaire en ligne : </a:t>
            </a:r>
            <a:r>
              <a:rPr kumimoji="0" lang="fr-FR" altLang="fr-FR" sz="1400" b="0" i="0" u="none" strike="noStrike" cap="none" normalizeH="0" baseline="0" dirty="0" smtClean="0">
                <a:ln>
                  <a:noFill/>
                </a:ln>
                <a:solidFill>
                  <a:srgbClr val="006DCC"/>
                </a:solidFill>
                <a:effectLst/>
                <a:latin typeface="+mn-lt"/>
                <a:cs typeface="Open Sans" panose="020B0606030504020204" pitchFamily="34" charset="0"/>
                <a:hlinkClick r:id="rId4"/>
              </a:rPr>
              <a:t>www.college95.fr/formulaireclg</a:t>
            </a: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Deux campagnes de dépôt des demandes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smtClean="0">
              <a:ln>
                <a:noFill/>
              </a:ln>
              <a:solidFill>
                <a:srgbClr val="243238"/>
              </a:solidFill>
              <a:effectLst/>
              <a:latin typeface="+mn-lt"/>
              <a:cs typeface="Open Sans" panose="020B0606030504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 avant le 15 avril de l'année N : étude technique des demandes en Mai année N</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243238"/>
                </a:solidFill>
                <a:effectLst/>
                <a:latin typeface="+mn-lt"/>
                <a:cs typeface="Open Sans" panose="020B0606030504020204" pitchFamily="34" charset="0"/>
              </a:rPr>
              <a:t>- avant le 15 octobre de l'année N : étude technique des demandes en novembre année N</a:t>
            </a:r>
            <a:endParaRPr kumimoji="0" lang="fr-FR" altLang="fr-FR" sz="1400" b="1" i="0" u="none" strike="noStrike" cap="none" normalizeH="0" baseline="0" dirty="0" smtClean="0">
              <a:ln>
                <a:noFill/>
              </a:ln>
              <a:solidFill>
                <a:srgbClr val="243238"/>
              </a:solidFill>
              <a:effectLst/>
              <a:latin typeface="+mn-lt"/>
              <a:cs typeface="Open Sans" panose="020B0606030504020204" pitchFamily="34" charset="0"/>
            </a:endParaRPr>
          </a:p>
        </p:txBody>
      </p:sp>
      <p:sp>
        <p:nvSpPr>
          <p:cNvPr id="12" name="AutoShape 8" descr="https://www.moncollege.valdoise.fr/lectureFichiergw.do?ID_FICHIER=76557"/>
          <p:cNvSpPr>
            <a:spLocks noChangeAspect="1" noChangeArrowheads="1"/>
          </p:cNvSpPr>
          <p:nvPr/>
        </p:nvSpPr>
        <p:spPr bwMode="auto">
          <a:xfrm>
            <a:off x="317863" y="2371310"/>
            <a:ext cx="2857500" cy="1190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999850340"/>
      </p:ext>
    </p:extLst>
  </p:cSld>
  <p:clrMapOvr>
    <a:masterClrMapping/>
  </p:clrMapOvr>
  <p:transition spd="slow">
    <p:check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61541B7E-DBD2-4C6A-BF6C-1F9D6011914D}" type="slidenum">
              <a:rPr lang="fr-FR" altLang="fr-FR" smtClean="0"/>
              <a:pPr>
                <a:defRPr/>
              </a:pPr>
              <a:t>21</a:t>
            </a:fld>
            <a:endParaRPr lang="fr-FR" altLang="fr-FR"/>
          </a:p>
        </p:txBody>
      </p:sp>
      <p:sp>
        <p:nvSpPr>
          <p:cNvPr id="11" name="ZoneTexte 5">
            <a:extLst>
              <a:ext uri="{FF2B5EF4-FFF2-40B4-BE49-F238E27FC236}">
                <a16:creationId xmlns:a16="http://schemas.microsoft.com/office/drawing/2014/main" xmlns="" id="{61866CA2-9375-4BF6-9F70-4448912E0238}"/>
              </a:ext>
            </a:extLst>
          </p:cNvPr>
          <p:cNvSpPr txBox="1">
            <a:spLocks noChangeArrowheads="1"/>
          </p:cNvSpPr>
          <p:nvPr/>
        </p:nvSpPr>
        <p:spPr bwMode="auto">
          <a:xfrm>
            <a:off x="395536" y="1974836"/>
            <a:ext cx="84352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fr-FR" altLang="fr-FR" sz="1400">
                <a:latin typeface="DIN-Black"/>
                <a:ea typeface="Arial Unicode MS" panose="020B0604020202020204" pitchFamily="34" charset="-128"/>
                <a:cs typeface="Arial Unicode MS" panose="020B0604020202020204" pitchFamily="34" charset="-128"/>
              </a:rPr>
              <a:t>	</a:t>
            </a:r>
            <a:endParaRPr lang="fr-FR" altLang="fr-FR" sz="1400">
              <a:solidFill>
                <a:srgbClr val="000000"/>
              </a:solidFill>
              <a:latin typeface="DIN-Regular"/>
              <a:ea typeface="Arial Unicode MS" panose="020B0604020202020204" pitchFamily="34" charset="-128"/>
              <a:cs typeface="Arial Unicode MS" panose="020B0604020202020204" pitchFamily="34" charset="-128"/>
            </a:endParaRPr>
          </a:p>
        </p:txBody>
      </p:sp>
      <p:sp>
        <p:nvSpPr>
          <p:cNvPr id="12" name="ZoneTexte 11"/>
          <p:cNvSpPr txBox="1"/>
          <p:nvPr/>
        </p:nvSpPr>
        <p:spPr>
          <a:xfrm>
            <a:off x="268787" y="1286271"/>
            <a:ext cx="8051778" cy="5047536"/>
          </a:xfrm>
          <a:prstGeom prst="rect">
            <a:avLst/>
          </a:prstGeom>
          <a:noFill/>
        </p:spPr>
        <p:txBody>
          <a:bodyPr wrap="square" lIns="91440" tIns="45720" rIns="91440" bIns="45720" rtlCol="0" anchor="t">
            <a:spAutoFit/>
          </a:bodyPr>
          <a:lstStyle/>
          <a:p>
            <a:pPr algn="just"/>
            <a:r>
              <a:rPr lang="fr-FR" sz="1300" b="1" u="sng" dirty="0" smtClean="0">
                <a:latin typeface="Arial"/>
                <a:ea typeface="Arial Unicode MS"/>
                <a:cs typeface="Arial Unicode MS"/>
              </a:rPr>
              <a:t>Montée de version du réseau unifié en V6</a:t>
            </a:r>
            <a:endParaRPr lang="fr-FR" sz="1300" b="1" u="sng" dirty="0">
              <a:latin typeface="Arial"/>
              <a:ea typeface="Arial Unicode MS"/>
              <a:cs typeface="Arial Unicode MS"/>
            </a:endParaRPr>
          </a:p>
          <a:p>
            <a:pPr algn="just"/>
            <a:endParaRPr lang="fr-FR" sz="300" dirty="0">
              <a:latin typeface="Arial"/>
              <a:ea typeface="Arial Unicode MS"/>
              <a:cs typeface="Arial Unicode MS"/>
            </a:endParaRPr>
          </a:p>
          <a:p>
            <a:pPr algn="just"/>
            <a:r>
              <a:rPr lang="fr-FR" sz="1300" dirty="0">
                <a:latin typeface="Arial"/>
                <a:ea typeface="Arial Unicode MS"/>
                <a:cs typeface="Arial Unicode MS"/>
              </a:rPr>
              <a:t>Pour rappel les 111 collèges sont en réseau unifié V5 (Eole 2.5)</a:t>
            </a:r>
          </a:p>
          <a:p>
            <a:pPr algn="just"/>
            <a:endParaRPr lang="fr-FR" sz="300" dirty="0">
              <a:latin typeface="Arial"/>
              <a:ea typeface="Arial Unicode MS"/>
              <a:cs typeface="Arial Unicode MS"/>
            </a:endParaRPr>
          </a:p>
          <a:p>
            <a:pPr algn="just"/>
            <a:r>
              <a:rPr lang="fr-FR" sz="1300" dirty="0">
                <a:latin typeface="Arial"/>
                <a:ea typeface="Arial Unicode MS"/>
                <a:cs typeface="Arial Unicode MS"/>
              </a:rPr>
              <a:t>La version Eole 2.5 n’est plus supportée depuis juin 2019, </a:t>
            </a:r>
            <a:r>
              <a:rPr lang="fr-FR" sz="1300" dirty="0"/>
              <a:t>altérant la performance du collège et surtout pose un risque de sécurité.</a:t>
            </a:r>
            <a:endParaRPr lang="fr-FR" sz="1300" dirty="0">
              <a:latin typeface="Arial"/>
              <a:ea typeface="Arial Unicode MS"/>
              <a:cs typeface="Arial Unicode MS"/>
            </a:endParaRPr>
          </a:p>
          <a:p>
            <a:pPr algn="just"/>
            <a:endParaRPr lang="fr-FR" sz="1300" dirty="0">
              <a:latin typeface="Arial"/>
              <a:ea typeface="Arial Unicode MS"/>
              <a:cs typeface="Arial Unicode MS"/>
            </a:endParaRPr>
          </a:p>
          <a:p>
            <a:pPr algn="just"/>
            <a:r>
              <a:rPr lang="fr-FR" sz="1300" dirty="0">
                <a:latin typeface="Arial"/>
                <a:ea typeface="Arial Unicode MS"/>
                <a:cs typeface="Arial Unicode MS"/>
              </a:rPr>
              <a:t>Mise à jour pour passer à la version 2.7 </a:t>
            </a:r>
            <a:r>
              <a:rPr lang="fr-FR" sz="1300" dirty="0" smtClean="0">
                <a:latin typeface="Arial"/>
                <a:ea typeface="Arial Unicode MS"/>
                <a:cs typeface="Arial Unicode MS"/>
              </a:rPr>
              <a:t>d’Eole</a:t>
            </a:r>
          </a:p>
          <a:p>
            <a:pPr algn="just"/>
            <a:endParaRPr lang="fr-FR" sz="1300" dirty="0" smtClean="0">
              <a:latin typeface="Arial"/>
              <a:ea typeface="Arial Unicode MS"/>
              <a:cs typeface="Arial Unicode MS"/>
            </a:endParaRPr>
          </a:p>
          <a:p>
            <a:pPr>
              <a:buNone/>
            </a:pPr>
            <a:r>
              <a:rPr lang="fr-FR" sz="1300" b="1" u="sng" dirty="0">
                <a:latin typeface="Arial"/>
                <a:ea typeface="Arial Unicode MS"/>
                <a:cs typeface="Arial Unicode MS"/>
              </a:rPr>
              <a:t>Déploiement d’</a:t>
            </a:r>
            <a:r>
              <a:rPr lang="fr-FR" sz="1300" b="1" u="sng" dirty="0" err="1">
                <a:latin typeface="Arial"/>
                <a:ea typeface="Arial Unicode MS"/>
                <a:cs typeface="Arial Unicode MS"/>
              </a:rPr>
              <a:t>op@le</a:t>
            </a:r>
            <a:r>
              <a:rPr lang="fr-FR" sz="1300" b="1" u="sng" dirty="0">
                <a:latin typeface="Arial"/>
                <a:ea typeface="Arial Unicode MS"/>
                <a:cs typeface="Arial Unicode MS"/>
              </a:rPr>
              <a:t> </a:t>
            </a:r>
            <a:r>
              <a:rPr lang="fr-FR" sz="1300" b="1" u="sng" dirty="0" smtClean="0">
                <a:latin typeface="Arial"/>
                <a:ea typeface="Arial Unicode MS"/>
                <a:cs typeface="Arial Unicode MS"/>
              </a:rPr>
              <a:t> : </a:t>
            </a:r>
            <a:r>
              <a:rPr lang="fr-FR" sz="1300" dirty="0" smtClean="0"/>
              <a:t>par </a:t>
            </a:r>
            <a:r>
              <a:rPr lang="fr-FR" sz="1300" dirty="0"/>
              <a:t>vagues successives de janvier 2021 à janvier 2025 </a:t>
            </a:r>
          </a:p>
          <a:p>
            <a:pPr algn="just"/>
            <a:endParaRPr lang="fr-FR" altLang="fr-FR" sz="1300" dirty="0">
              <a:solidFill>
                <a:schemeClr val="bg2">
                  <a:lumMod val="75000"/>
                </a:schemeClr>
              </a:solidFill>
            </a:endParaRPr>
          </a:p>
          <a:p>
            <a:r>
              <a:rPr lang="fr-FR" sz="1300" b="1" dirty="0" smtClean="0"/>
              <a:t>démarrage </a:t>
            </a:r>
            <a:r>
              <a:rPr lang="fr-FR" sz="1300" b="1" dirty="0"/>
              <a:t>janvier 2022</a:t>
            </a:r>
          </a:p>
          <a:p>
            <a:pPr marL="914400" lvl="1" indent="-285750">
              <a:buFont typeface="Wingdings" panose="05000000000000000000" pitchFamily="2" charset="2"/>
              <a:buChar char="Ø"/>
            </a:pPr>
            <a:r>
              <a:rPr lang="fr-FR" sz="1300" dirty="0"/>
              <a:t>20 établissements pour l’académie de Versailles</a:t>
            </a:r>
          </a:p>
          <a:p>
            <a:pPr marL="914400" lvl="1" indent="-285750">
              <a:buFont typeface="Wingdings" panose="05000000000000000000" pitchFamily="2" charset="2"/>
              <a:buChar char="Ø"/>
            </a:pPr>
            <a:r>
              <a:rPr lang="fr-FR" sz="1300" dirty="0"/>
              <a:t>1 collège dans le Val d’Oise : </a:t>
            </a:r>
            <a:r>
              <a:rPr lang="fr-FR" sz="1300" dirty="0" err="1"/>
              <a:t>Chabanne</a:t>
            </a:r>
            <a:r>
              <a:rPr lang="fr-FR" sz="1300" dirty="0"/>
              <a:t> à </a:t>
            </a:r>
            <a:r>
              <a:rPr lang="fr-FR" sz="1300" dirty="0" smtClean="0"/>
              <a:t>Pontoise</a:t>
            </a:r>
          </a:p>
          <a:p>
            <a:pPr algn="just"/>
            <a:endParaRPr lang="fr-FR" sz="1300" dirty="0" smtClean="0">
              <a:latin typeface="Arial"/>
              <a:ea typeface="Arial Unicode MS"/>
              <a:cs typeface="Arial Unicode MS"/>
            </a:endParaRPr>
          </a:p>
          <a:p>
            <a:pPr algn="just"/>
            <a:r>
              <a:rPr lang="fr-FR" sz="1300" dirty="0" smtClean="0">
                <a:latin typeface="Arial"/>
                <a:ea typeface="Arial Unicode MS"/>
                <a:cs typeface="Arial Unicode MS"/>
              </a:rPr>
              <a:t>Puis généralisation sur 2023 et 2024</a:t>
            </a:r>
          </a:p>
          <a:p>
            <a:pPr algn="just"/>
            <a:endParaRPr lang="fr-FR" sz="1300" dirty="0">
              <a:latin typeface="Arial"/>
              <a:ea typeface="Arial Unicode MS"/>
              <a:cs typeface="Arial Unicode MS"/>
            </a:endParaRPr>
          </a:p>
          <a:p>
            <a:pPr marL="0" lvl="1" algn="just"/>
            <a:r>
              <a:rPr lang="fr-FR" altLang="fr-FR" sz="1300" b="1" u="sng" dirty="0">
                <a:latin typeface="Arial"/>
                <a:ea typeface="Arial Unicode MS"/>
                <a:cs typeface="Arial Unicode MS"/>
              </a:rPr>
              <a:t>Migration Windows 10</a:t>
            </a:r>
          </a:p>
          <a:p>
            <a:pPr algn="just"/>
            <a:endParaRPr lang="fr-FR" sz="300" dirty="0" smtClean="0">
              <a:latin typeface="Arial"/>
              <a:ea typeface="Arial Unicode MS"/>
              <a:cs typeface="Arial Unicode MS"/>
            </a:endParaRPr>
          </a:p>
          <a:p>
            <a:pPr algn="just"/>
            <a:r>
              <a:rPr lang="fr-FR" altLang="fr-FR" sz="1200" dirty="0"/>
              <a:t>Avec la fin du support de Windows 7, le Département du Val d’Oise a prévu un plan de migration des ordinateurs sous Windows 7 vers Windows 10. La bascule de Windows 10 a été actée en lien avec le renouvellement.</a:t>
            </a:r>
          </a:p>
          <a:p>
            <a:pPr algn="just"/>
            <a:endParaRPr lang="fr-FR" sz="1300" dirty="0" smtClean="0">
              <a:latin typeface="Arial"/>
              <a:ea typeface="Arial Unicode MS"/>
              <a:cs typeface="Arial Unicode MS"/>
            </a:endParaRPr>
          </a:p>
          <a:p>
            <a:pPr algn="just"/>
            <a:r>
              <a:rPr lang="fr-FR" sz="1300" b="1" u="sng" dirty="0" smtClean="0">
                <a:latin typeface="Arial"/>
                <a:ea typeface="Arial Unicode MS"/>
                <a:cs typeface="Arial Unicode MS"/>
              </a:rPr>
              <a:t>Evolution vers un système d’information des collèges</a:t>
            </a:r>
            <a:endParaRPr lang="fr-FR" sz="1300" b="1" u="sng" dirty="0">
              <a:latin typeface="Arial"/>
              <a:ea typeface="Arial Unicode MS"/>
              <a:cs typeface="Arial Unicode MS"/>
            </a:endParaRPr>
          </a:p>
          <a:p>
            <a:pPr algn="just"/>
            <a:endParaRPr lang="fr-FR" sz="300" dirty="0">
              <a:latin typeface="Arial"/>
              <a:ea typeface="Arial Unicode MS"/>
              <a:cs typeface="Arial Unicode MS"/>
            </a:endParaRPr>
          </a:p>
          <a:p>
            <a:pPr algn="just"/>
            <a:r>
              <a:rPr lang="fr-FR" sz="1300" dirty="0">
                <a:latin typeface="Arial"/>
                <a:ea typeface="Arial Unicode MS"/>
                <a:cs typeface="Arial Unicode MS"/>
              </a:rPr>
              <a:t>Création d’une commission évolution composée de membres de l‘Académie, de la DSDEN et du Département afin de définir les services qui devront être mis en place.</a:t>
            </a:r>
          </a:p>
          <a:p>
            <a:pPr algn="just"/>
            <a:endParaRPr lang="fr-FR" sz="1300" dirty="0">
              <a:latin typeface="Arial"/>
              <a:ea typeface="Arial Unicode MS"/>
              <a:cs typeface="Arial Unicode MS"/>
            </a:endParaRPr>
          </a:p>
          <a:p>
            <a:pPr algn="just"/>
            <a:r>
              <a:rPr lang="fr-FR" sz="1300" dirty="0">
                <a:latin typeface="Arial"/>
                <a:ea typeface="Arial Unicode MS"/>
                <a:cs typeface="Arial Unicode MS"/>
              </a:rPr>
              <a:t>Objectif lancer tests sur nouveau collège de </a:t>
            </a:r>
            <a:r>
              <a:rPr lang="fr-FR" sz="1300" dirty="0" smtClean="0">
                <a:latin typeface="Arial"/>
                <a:ea typeface="Arial Unicode MS"/>
                <a:cs typeface="Arial Unicode MS"/>
              </a:rPr>
              <a:t>Cergy qui ouvrira en septembre 2022.</a:t>
            </a:r>
          </a:p>
        </p:txBody>
      </p:sp>
      <p:sp>
        <p:nvSpPr>
          <p:cNvPr id="14" name="Text Box 3"/>
          <p:cNvSpPr txBox="1">
            <a:spLocks noChangeArrowheads="1"/>
          </p:cNvSpPr>
          <p:nvPr/>
        </p:nvSpPr>
        <p:spPr bwMode="auto">
          <a:xfrm>
            <a:off x="101425" y="262817"/>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smtClean="0">
                <a:latin typeface="DIN-Black" pitchFamily="50" charset="0"/>
                <a:ea typeface="MS PGothic" panose="020B0600070205080204" pitchFamily="34" charset="-128"/>
              </a:rPr>
              <a:t>INFRASTRUCTURE SERVEUR</a:t>
            </a:r>
          </a:p>
          <a:p>
            <a:pPr lvl="1" algn="ctr" eaLnBrk="1" hangingPunct="1">
              <a:spcBef>
                <a:spcPct val="50000"/>
              </a:spcBef>
              <a:buNone/>
            </a:pPr>
            <a:r>
              <a:rPr lang="fr-FR" altLang="fr-FR" sz="1500" dirty="0" smtClean="0">
                <a:solidFill>
                  <a:srgbClr val="000000"/>
                </a:solidFill>
                <a:latin typeface="DIN-Black" pitchFamily="50" charset="0"/>
                <a:ea typeface="MS PGothic" panose="020B0600070205080204" pitchFamily="34" charset="-128"/>
              </a:rPr>
              <a:t>Système d’information des collèges</a:t>
            </a:r>
            <a:endParaRPr lang="fr-FR" altLang="fr-FR" sz="1500" dirty="0">
              <a:latin typeface="DIN-Black" pitchFamily="50" charset="0"/>
              <a:ea typeface="MS PGothic" panose="020B0600070205080204" pitchFamily="34" charset="-128"/>
            </a:endParaRPr>
          </a:p>
        </p:txBody>
      </p:sp>
      <p:pic>
        <p:nvPicPr>
          <p:cNvPr id="15"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17529" y="301543"/>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5">
            <a:extLst>
              <a:ext uri="{FF2B5EF4-FFF2-40B4-BE49-F238E27FC236}">
                <a16:creationId xmlns:a16="http://schemas.microsoft.com/office/drawing/2014/main" xmlns="" id="{4536F6BA-7256-47C9-B66F-89FD56B1D6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553200" y="324998"/>
            <a:ext cx="909287" cy="656067"/>
          </a:xfrm>
          <a:prstGeom prst="rect">
            <a:avLst/>
          </a:prstGeom>
        </p:spPr>
      </p:pic>
    </p:spTree>
    <p:extLst>
      <p:ext uri="{BB962C8B-B14F-4D97-AF65-F5344CB8AC3E}">
        <p14:creationId xmlns:p14="http://schemas.microsoft.com/office/powerpoint/2010/main" val="2730405456"/>
      </p:ext>
    </p:extLst>
  </p:cSld>
  <p:clrMapOvr>
    <a:masterClrMapping/>
  </p:clrMapOvr>
  <p:transition spd="slow">
    <p:check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63"/>
          <p:cNvSpPr txBox="1">
            <a:spLocks noChangeArrowheads="1"/>
          </p:cNvSpPr>
          <p:nvPr/>
        </p:nvSpPr>
        <p:spPr bwMode="auto">
          <a:xfrm>
            <a:off x="539552" y="2624138"/>
            <a:ext cx="807104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80000"/>
              </a:lnSpc>
              <a:spcBef>
                <a:spcPct val="50000"/>
              </a:spcBef>
              <a:buFontTx/>
              <a:buNone/>
            </a:pPr>
            <a:r>
              <a:rPr lang="fr-FR" altLang="fr-FR" sz="4000" dirty="0">
                <a:solidFill>
                  <a:schemeClr val="bg2"/>
                </a:solidFill>
                <a:latin typeface="DIN-Black" pitchFamily="50" charset="0"/>
              </a:rPr>
              <a:t>Maintenance et </a:t>
            </a:r>
            <a:r>
              <a:rPr lang="fr-FR" altLang="fr-FR" sz="4000" dirty="0" smtClean="0">
                <a:solidFill>
                  <a:schemeClr val="bg2"/>
                </a:solidFill>
                <a:latin typeface="DIN-Black" pitchFamily="50" charset="0"/>
              </a:rPr>
              <a:t>infogérance </a:t>
            </a:r>
            <a:r>
              <a:rPr lang="fr-FR" altLang="fr-FR" sz="4000" dirty="0">
                <a:solidFill>
                  <a:schemeClr val="bg2"/>
                </a:solidFill>
                <a:latin typeface="DIN-Black" pitchFamily="50" charset="0"/>
              </a:rPr>
              <a:t>du numérique des </a:t>
            </a:r>
            <a:r>
              <a:rPr lang="fr-FR" altLang="fr-FR" sz="4000" dirty="0" smtClean="0">
                <a:solidFill>
                  <a:schemeClr val="bg2"/>
                </a:solidFill>
                <a:latin typeface="DIN-Black" pitchFamily="50" charset="0"/>
              </a:rPr>
              <a:t>collèges</a:t>
            </a:r>
            <a:endParaRPr lang="fr-FR" altLang="fr-FR" sz="4000" dirty="0">
              <a:solidFill>
                <a:schemeClr val="bg2"/>
              </a:solidFill>
              <a:latin typeface="DIN-Black" pitchFamily="50" charset="0"/>
            </a:endParaRPr>
          </a:p>
        </p:txBody>
      </p:sp>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22</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Tree>
    <p:extLst>
      <p:ext uri="{BB962C8B-B14F-4D97-AF65-F5344CB8AC3E}">
        <p14:creationId xmlns:p14="http://schemas.microsoft.com/office/powerpoint/2010/main" val="470637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23</a:t>
            </a:fld>
            <a:endParaRPr lang="fr-FR" altLang="fr-FR"/>
          </a:p>
        </p:txBody>
      </p:sp>
      <p:sp>
        <p:nvSpPr>
          <p:cNvPr id="8" name="Text Box 3"/>
          <p:cNvSpPr txBox="1">
            <a:spLocks noChangeArrowheads="1"/>
          </p:cNvSpPr>
          <p:nvPr/>
        </p:nvSpPr>
        <p:spPr bwMode="auto">
          <a:xfrm>
            <a:off x="0" y="46389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INFOGERANCE</a:t>
            </a:r>
          </a:p>
          <a:p>
            <a:pPr lvl="1" algn="ctr" eaLnBrk="1" hangingPunct="1">
              <a:spcBef>
                <a:spcPct val="50000"/>
              </a:spcBef>
              <a:buFontTx/>
              <a:buNone/>
            </a:pPr>
            <a:r>
              <a:rPr lang="fr-FR" altLang="fr-FR" sz="1500" dirty="0">
                <a:latin typeface="DIN-Black" pitchFamily="50" charset="0"/>
                <a:ea typeface="MS PGothic" panose="020B0600070205080204" pitchFamily="34" charset="-128"/>
              </a:rPr>
              <a:t>Nouvelle convention 2021-2024</a:t>
            </a:r>
          </a:p>
        </p:txBody>
      </p:sp>
      <p:sp>
        <p:nvSpPr>
          <p:cNvPr id="10" name="ZoneTexte 11"/>
          <p:cNvSpPr txBox="1">
            <a:spLocks noChangeArrowheads="1"/>
          </p:cNvSpPr>
          <p:nvPr/>
        </p:nvSpPr>
        <p:spPr bwMode="auto">
          <a:xfrm>
            <a:off x="487130" y="1461939"/>
            <a:ext cx="7665740" cy="2234458"/>
          </a:xfrm>
          <a:prstGeom prst="rect">
            <a:avLst/>
          </a:prstGeom>
          <a:noFill/>
          <a:ln w="9525">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None/>
              <a:defRPr/>
            </a:pPr>
            <a:r>
              <a:rPr lang="fr-FR" sz="1200" b="1" dirty="0" smtClean="0"/>
              <a:t>Rappel du contexte :</a:t>
            </a:r>
          </a:p>
          <a:p>
            <a:pPr algn="just">
              <a:spcBef>
                <a:spcPct val="0"/>
              </a:spcBef>
              <a:buNone/>
              <a:defRPr/>
            </a:pPr>
            <a:endParaRPr lang="fr-FR" sz="1200" dirty="0" smtClean="0"/>
          </a:p>
          <a:p>
            <a:pPr algn="just">
              <a:spcBef>
                <a:spcPct val="0"/>
              </a:spcBef>
              <a:buNone/>
              <a:defRPr/>
            </a:pPr>
            <a:r>
              <a:rPr lang="fr-FR" sz="1200" dirty="0" smtClean="0"/>
              <a:t>Au </a:t>
            </a:r>
            <a:r>
              <a:rPr lang="fr-FR" sz="1200" dirty="0"/>
              <a:t>vu de la Loi n°2013-595 du 8 juillet 2013 d'orientation et de programmation pour la refondation de l'École de la </a:t>
            </a:r>
            <a:r>
              <a:rPr lang="fr-FR" sz="1200" dirty="0" smtClean="0"/>
              <a:t>République, le </a:t>
            </a:r>
            <a:r>
              <a:rPr lang="fr-FR" sz="1200" dirty="0"/>
              <a:t>Département assure l’acquisition et la maintenance des infrastructures </a:t>
            </a:r>
            <a:r>
              <a:rPr lang="fr-FR" sz="1200" dirty="0" smtClean="0"/>
              <a:t>et </a:t>
            </a:r>
            <a:r>
              <a:rPr lang="fr-FR" sz="1200" dirty="0"/>
              <a:t>des équipements informatiques </a:t>
            </a:r>
            <a:r>
              <a:rPr lang="fr-FR" sz="1200" dirty="0" smtClean="0"/>
              <a:t>des </a:t>
            </a:r>
            <a:r>
              <a:rPr lang="fr-FR" sz="1200" dirty="0"/>
              <a:t>collèges, ainsi que les logiciels prévus pour leur mise en service. </a:t>
            </a:r>
            <a:endParaRPr lang="fr-FR" sz="1200" dirty="0" smtClean="0"/>
          </a:p>
          <a:p>
            <a:pPr algn="just">
              <a:spcBef>
                <a:spcPct val="0"/>
              </a:spcBef>
              <a:buNone/>
              <a:defRPr/>
            </a:pPr>
            <a:r>
              <a:rPr lang="fr-FR" sz="1200" dirty="0" smtClean="0"/>
              <a:t>Il </a:t>
            </a:r>
            <a:r>
              <a:rPr lang="fr-FR" sz="1200" dirty="0"/>
              <a:t>a aussi la charge de mettre en œuvre les </a:t>
            </a:r>
            <a:r>
              <a:rPr lang="fr-FR" sz="1200" dirty="0" smtClean="0"/>
              <a:t>services numériques </a:t>
            </a:r>
            <a:r>
              <a:rPr lang="fr-FR" sz="1200" dirty="0"/>
              <a:t>nécessaires à l’enseignement et aux échanges entre les membres de la communauté </a:t>
            </a:r>
            <a:r>
              <a:rPr lang="fr-FR" sz="1200" dirty="0" smtClean="0"/>
              <a:t>éducative</a:t>
            </a:r>
            <a:r>
              <a:rPr lang="fr-FR" sz="1200" dirty="0"/>
              <a:t> </a:t>
            </a:r>
            <a:endParaRPr lang="fr-FR" sz="1200" dirty="0" smtClean="0"/>
          </a:p>
          <a:p>
            <a:pPr algn="just">
              <a:buNone/>
            </a:pPr>
            <a:endParaRPr lang="fr-FR" sz="1200" dirty="0"/>
          </a:p>
          <a:p>
            <a:pPr algn="just">
              <a:buNone/>
            </a:pPr>
            <a:r>
              <a:rPr lang="fr-FR" sz="1200" dirty="0" smtClean="0"/>
              <a:t>Afin d’assurer la maintenance informatique des collèges, le </a:t>
            </a:r>
            <a:r>
              <a:rPr lang="fr-FR" sz="1200" dirty="0"/>
              <a:t>Département a </a:t>
            </a:r>
            <a:r>
              <a:rPr lang="fr-FR" sz="1200" b="1" dirty="0"/>
              <a:t>délégué pour partie des </a:t>
            </a:r>
            <a:r>
              <a:rPr lang="fr-FR" sz="1200" b="1" dirty="0" smtClean="0"/>
              <a:t>services sous </a:t>
            </a:r>
            <a:r>
              <a:rPr lang="fr-FR" sz="1200" b="1" dirty="0"/>
              <a:t>sa </a:t>
            </a:r>
            <a:r>
              <a:rPr lang="fr-FR" sz="1200" b="1" dirty="0" smtClean="0"/>
              <a:t>responsabilité à la DSI académique.</a:t>
            </a:r>
          </a:p>
          <a:p>
            <a:pPr algn="just">
              <a:buNone/>
            </a:pPr>
            <a:endParaRPr lang="fr-FR" sz="1200" dirty="0" smtClean="0"/>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4536F6BA-7256-47C9-B66F-89FD56B1D6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grpSp>
        <p:nvGrpSpPr>
          <p:cNvPr id="4" name="Groupe 3"/>
          <p:cNvGrpSpPr/>
          <p:nvPr/>
        </p:nvGrpSpPr>
        <p:grpSpPr>
          <a:xfrm>
            <a:off x="342171" y="3796938"/>
            <a:ext cx="6678682" cy="2643425"/>
            <a:chOff x="565464" y="3796938"/>
            <a:chExt cx="6678682" cy="2643425"/>
          </a:xfrm>
        </p:grpSpPr>
        <p:sp>
          <p:nvSpPr>
            <p:cNvPr id="9" name="Rectangle 8"/>
            <p:cNvSpPr/>
            <p:nvPr/>
          </p:nvSpPr>
          <p:spPr>
            <a:xfrm>
              <a:off x="1277610" y="5548374"/>
              <a:ext cx="429140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a:t>
              </a:r>
            </a:p>
            <a:p>
              <a:pPr algn="ctr"/>
              <a:r>
                <a:rPr lang="fr-FR" sz="700" dirty="0">
                  <a:solidFill>
                    <a:schemeClr val="tx1">
                      <a:lumMod val="75000"/>
                      <a:lumOff val="25000"/>
                    </a:schemeClr>
                  </a:solidFill>
                </a:rPr>
                <a:t>DSI Académique</a:t>
              </a:r>
            </a:p>
          </p:txBody>
        </p:sp>
        <p:sp>
          <p:nvSpPr>
            <p:cNvPr id="13" name="Rectangle 12"/>
            <p:cNvSpPr/>
            <p:nvPr/>
          </p:nvSpPr>
          <p:spPr>
            <a:xfrm>
              <a:off x="1277610" y="4984798"/>
              <a:ext cx="429140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a:t>
              </a:r>
            </a:p>
          </p:txBody>
        </p:sp>
        <p:sp>
          <p:nvSpPr>
            <p:cNvPr id="14" name="Rectangle 13"/>
            <p:cNvSpPr/>
            <p:nvPr/>
          </p:nvSpPr>
          <p:spPr>
            <a:xfrm>
              <a:off x="1277612" y="4392844"/>
              <a:ext cx="1289351"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 </a:t>
              </a:r>
            </a:p>
            <a:p>
              <a:pPr algn="ctr"/>
              <a:r>
                <a:rPr lang="fr-FR" sz="700" dirty="0">
                  <a:solidFill>
                    <a:schemeClr val="tx1">
                      <a:lumMod val="75000"/>
                      <a:lumOff val="25000"/>
                    </a:schemeClr>
                  </a:solidFill>
                </a:rPr>
                <a:t>(actifs réseaux &amp; MDM)</a:t>
              </a:r>
            </a:p>
          </p:txBody>
        </p:sp>
        <p:sp>
          <p:nvSpPr>
            <p:cNvPr id="15" name="Rectangle 14"/>
            <p:cNvSpPr/>
            <p:nvPr/>
          </p:nvSpPr>
          <p:spPr>
            <a:xfrm>
              <a:off x="4145541" y="3807462"/>
              <a:ext cx="1436254"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DSI Académique</a:t>
              </a:r>
            </a:p>
          </p:txBody>
        </p:sp>
        <p:sp>
          <p:nvSpPr>
            <p:cNvPr id="16" name="Rectangle 15"/>
            <p:cNvSpPr/>
            <p:nvPr/>
          </p:nvSpPr>
          <p:spPr>
            <a:xfrm>
              <a:off x="565467" y="5548373"/>
              <a:ext cx="61689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bg2">
                      <a:lumMod val="50000"/>
                    </a:schemeClr>
                  </a:solidFill>
                </a:rPr>
                <a:t>Niveau 1 à distance</a:t>
              </a:r>
            </a:p>
          </p:txBody>
        </p:sp>
        <p:sp>
          <p:nvSpPr>
            <p:cNvPr id="17" name="Rectangle 16"/>
            <p:cNvSpPr/>
            <p:nvPr/>
          </p:nvSpPr>
          <p:spPr>
            <a:xfrm>
              <a:off x="565464" y="6111949"/>
              <a:ext cx="61689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bg2">
                      <a:lumMod val="50000"/>
                    </a:schemeClr>
                  </a:solidFill>
                </a:rPr>
                <a:t>Niveau 0</a:t>
              </a:r>
            </a:p>
          </p:txBody>
        </p:sp>
        <p:sp>
          <p:nvSpPr>
            <p:cNvPr id="18" name="Rectangle 17"/>
            <p:cNvSpPr/>
            <p:nvPr/>
          </p:nvSpPr>
          <p:spPr>
            <a:xfrm>
              <a:off x="565464" y="4984798"/>
              <a:ext cx="61689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bg2">
                      <a:lumMod val="50000"/>
                    </a:schemeClr>
                  </a:solidFill>
                </a:rPr>
                <a:t>Niveau 1 proximité</a:t>
              </a:r>
            </a:p>
          </p:txBody>
        </p:sp>
        <p:sp>
          <p:nvSpPr>
            <p:cNvPr id="19" name="Rectangle 18"/>
            <p:cNvSpPr/>
            <p:nvPr/>
          </p:nvSpPr>
          <p:spPr>
            <a:xfrm>
              <a:off x="565465" y="4392844"/>
              <a:ext cx="61689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bg2">
                      <a:lumMod val="50000"/>
                    </a:schemeClr>
                  </a:solidFill>
                </a:rPr>
                <a:t>Niveau 2</a:t>
              </a:r>
            </a:p>
          </p:txBody>
        </p:sp>
        <p:sp>
          <p:nvSpPr>
            <p:cNvPr id="20" name="Rectangle 19"/>
            <p:cNvSpPr/>
            <p:nvPr/>
          </p:nvSpPr>
          <p:spPr>
            <a:xfrm>
              <a:off x="565466" y="3800888"/>
              <a:ext cx="61689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bg2">
                      <a:lumMod val="50000"/>
                    </a:schemeClr>
                  </a:solidFill>
                </a:rPr>
                <a:t>Niveau 3</a:t>
              </a:r>
            </a:p>
          </p:txBody>
        </p:sp>
        <p:sp>
          <p:nvSpPr>
            <p:cNvPr id="21" name="Rectangle 20"/>
            <p:cNvSpPr/>
            <p:nvPr/>
          </p:nvSpPr>
          <p:spPr>
            <a:xfrm>
              <a:off x="1277611" y="6111949"/>
              <a:ext cx="5946329"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CARIINA</a:t>
              </a:r>
            </a:p>
            <a:p>
              <a:pPr algn="ctr"/>
              <a:r>
                <a:rPr lang="fr-FR" sz="700" dirty="0">
                  <a:solidFill>
                    <a:schemeClr val="tx1">
                      <a:lumMod val="75000"/>
                      <a:lumOff val="25000"/>
                    </a:schemeClr>
                  </a:solidFill>
                </a:rPr>
                <a:t>Guichet unique DSI Académique</a:t>
              </a:r>
            </a:p>
          </p:txBody>
        </p:sp>
        <p:sp>
          <p:nvSpPr>
            <p:cNvPr id="22" name="Flèche vers le haut 21"/>
            <p:cNvSpPr/>
            <p:nvPr/>
          </p:nvSpPr>
          <p:spPr>
            <a:xfrm>
              <a:off x="3284565" y="4139768"/>
              <a:ext cx="197317" cy="261184"/>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3" name="Flèche vers le haut 22"/>
            <p:cNvSpPr/>
            <p:nvPr/>
          </p:nvSpPr>
          <p:spPr>
            <a:xfrm>
              <a:off x="1792276" y="4721257"/>
              <a:ext cx="197317" cy="263541"/>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4" name="Flèche vers le haut 23"/>
            <p:cNvSpPr/>
            <p:nvPr/>
          </p:nvSpPr>
          <p:spPr>
            <a:xfrm>
              <a:off x="3284565" y="5313212"/>
              <a:ext cx="197317" cy="234096"/>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5" name="Flèche vers le haut 24"/>
            <p:cNvSpPr/>
            <p:nvPr/>
          </p:nvSpPr>
          <p:spPr>
            <a:xfrm>
              <a:off x="3284565" y="5876788"/>
              <a:ext cx="197317" cy="235161"/>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6" name="Flèche à angle droit 25"/>
            <p:cNvSpPr/>
            <p:nvPr/>
          </p:nvSpPr>
          <p:spPr>
            <a:xfrm rot="16200000">
              <a:off x="4934159" y="5147534"/>
              <a:ext cx="1612054" cy="316776"/>
            </a:xfrm>
            <a:prstGeom prst="ben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7" name="Rectangle 26"/>
            <p:cNvSpPr/>
            <p:nvPr/>
          </p:nvSpPr>
          <p:spPr>
            <a:xfrm>
              <a:off x="4162366" y="4399418"/>
              <a:ext cx="1415097"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DSI Académique (serveurs)</a:t>
              </a:r>
            </a:p>
          </p:txBody>
        </p:sp>
        <p:sp>
          <p:nvSpPr>
            <p:cNvPr id="28" name="Flèche vers le haut 27"/>
            <p:cNvSpPr/>
            <p:nvPr/>
          </p:nvSpPr>
          <p:spPr>
            <a:xfrm>
              <a:off x="3284565" y="4719390"/>
              <a:ext cx="196183" cy="262715"/>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29" name="Rectangle 28"/>
            <p:cNvSpPr/>
            <p:nvPr/>
          </p:nvSpPr>
          <p:spPr>
            <a:xfrm>
              <a:off x="1277611" y="3800888"/>
              <a:ext cx="1289351"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a:t>
              </a:r>
            </a:p>
            <a:p>
              <a:pPr algn="ctr"/>
              <a:r>
                <a:rPr lang="fr-FR" sz="700" dirty="0">
                  <a:solidFill>
                    <a:schemeClr val="tx1">
                      <a:lumMod val="75000"/>
                      <a:lumOff val="25000"/>
                    </a:schemeClr>
                  </a:solidFill>
                </a:rPr>
                <a:t>(MDM)</a:t>
              </a:r>
            </a:p>
          </p:txBody>
        </p:sp>
        <p:sp>
          <p:nvSpPr>
            <p:cNvPr id="30" name="Rectangle 29"/>
            <p:cNvSpPr/>
            <p:nvPr/>
          </p:nvSpPr>
          <p:spPr>
            <a:xfrm>
              <a:off x="2676624" y="4392844"/>
              <a:ext cx="1355062"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 (services additionnels serveurs)</a:t>
              </a:r>
            </a:p>
          </p:txBody>
        </p:sp>
        <p:sp>
          <p:nvSpPr>
            <p:cNvPr id="31" name="Rectangle 30"/>
            <p:cNvSpPr/>
            <p:nvPr/>
          </p:nvSpPr>
          <p:spPr>
            <a:xfrm>
              <a:off x="2662215" y="3808997"/>
              <a:ext cx="1369470"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CD95(services additionnels serveurs)</a:t>
              </a:r>
            </a:p>
          </p:txBody>
        </p:sp>
        <p:sp>
          <p:nvSpPr>
            <p:cNvPr id="32" name="Flèche vers le haut 31"/>
            <p:cNvSpPr/>
            <p:nvPr/>
          </p:nvSpPr>
          <p:spPr>
            <a:xfrm>
              <a:off x="4771823" y="4725869"/>
              <a:ext cx="196183" cy="255433"/>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33" name="Flèche vers le haut 32"/>
            <p:cNvSpPr/>
            <p:nvPr/>
          </p:nvSpPr>
          <p:spPr>
            <a:xfrm>
              <a:off x="4765577" y="4135877"/>
              <a:ext cx="196183" cy="264191"/>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34" name="Flèche vers le haut 33"/>
            <p:cNvSpPr/>
            <p:nvPr/>
          </p:nvSpPr>
          <p:spPr>
            <a:xfrm>
              <a:off x="1792844" y="4132852"/>
              <a:ext cx="196183" cy="259294"/>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35" name="Rectangle 34"/>
            <p:cNvSpPr/>
            <p:nvPr/>
          </p:nvSpPr>
          <p:spPr>
            <a:xfrm>
              <a:off x="6038639" y="4396517"/>
              <a:ext cx="1185300"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DSI Académique (applications métiers)</a:t>
              </a:r>
            </a:p>
          </p:txBody>
        </p:sp>
        <p:sp>
          <p:nvSpPr>
            <p:cNvPr id="36" name="Rectangle 35"/>
            <p:cNvSpPr/>
            <p:nvPr/>
          </p:nvSpPr>
          <p:spPr>
            <a:xfrm>
              <a:off x="6038639" y="5539779"/>
              <a:ext cx="1185300"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DSI Académique</a:t>
              </a:r>
            </a:p>
            <a:p>
              <a:pPr algn="ctr"/>
              <a:r>
                <a:rPr lang="fr-FR" sz="700" dirty="0">
                  <a:solidFill>
                    <a:schemeClr val="tx1">
                      <a:lumMod val="75000"/>
                      <a:lumOff val="25000"/>
                    </a:schemeClr>
                  </a:solidFill>
                </a:rPr>
                <a:t>(assistance)</a:t>
              </a:r>
            </a:p>
          </p:txBody>
        </p:sp>
        <p:sp>
          <p:nvSpPr>
            <p:cNvPr id="37" name="Flèche vers le haut 36"/>
            <p:cNvSpPr/>
            <p:nvPr/>
          </p:nvSpPr>
          <p:spPr>
            <a:xfrm>
              <a:off x="6529466" y="5866255"/>
              <a:ext cx="197317" cy="245693"/>
            </a:xfrm>
            <a:prstGeom prst="up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38" name="Flèche vers le haut 37"/>
            <p:cNvSpPr/>
            <p:nvPr/>
          </p:nvSpPr>
          <p:spPr>
            <a:xfrm>
              <a:off x="6532631" y="4724058"/>
              <a:ext cx="197317" cy="814656"/>
            </a:xfrm>
            <a:prstGeom prst="up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39" name="Rectangle 38"/>
            <p:cNvSpPr/>
            <p:nvPr/>
          </p:nvSpPr>
          <p:spPr>
            <a:xfrm>
              <a:off x="6058846" y="3796938"/>
              <a:ext cx="1185300" cy="328414"/>
            </a:xfrm>
            <a:prstGeom prst="rect">
              <a:avLst/>
            </a:prstGeom>
            <a:solidFill>
              <a:schemeClr val="bg1">
                <a:lumMod val="95000"/>
              </a:schemeClr>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solidFill>
                    <a:schemeClr val="tx1">
                      <a:lumMod val="75000"/>
                      <a:lumOff val="25000"/>
                    </a:schemeClr>
                  </a:solidFill>
                </a:rPr>
                <a:t> (applications métiers)</a:t>
              </a:r>
            </a:p>
          </p:txBody>
        </p:sp>
        <p:sp>
          <p:nvSpPr>
            <p:cNvPr id="40" name="Flèche vers le haut 39"/>
            <p:cNvSpPr/>
            <p:nvPr/>
          </p:nvSpPr>
          <p:spPr>
            <a:xfrm>
              <a:off x="6529465" y="4115730"/>
              <a:ext cx="197317" cy="245693"/>
            </a:xfrm>
            <a:prstGeom prst="up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grpSp>
      <p:grpSp>
        <p:nvGrpSpPr>
          <p:cNvPr id="3" name="Groupe 2"/>
          <p:cNvGrpSpPr/>
          <p:nvPr/>
        </p:nvGrpSpPr>
        <p:grpSpPr>
          <a:xfrm>
            <a:off x="7409296" y="4796353"/>
            <a:ext cx="2203705" cy="633907"/>
            <a:chOff x="1178951" y="6703903"/>
            <a:chExt cx="2203705" cy="633907"/>
          </a:xfrm>
        </p:grpSpPr>
        <p:sp>
          <p:nvSpPr>
            <p:cNvPr id="45" name="Flèche vers le haut 44"/>
            <p:cNvSpPr/>
            <p:nvPr/>
          </p:nvSpPr>
          <p:spPr>
            <a:xfrm>
              <a:off x="1178951" y="6703903"/>
              <a:ext cx="197317" cy="235161"/>
            </a:xfrm>
            <a:prstGeom prst="upArrow">
              <a:avLst/>
            </a:prstGeom>
            <a:solidFill>
              <a:srgbClr val="E041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sp>
          <p:nvSpPr>
            <p:cNvPr id="46" name="ZoneTexte 11"/>
            <p:cNvSpPr txBox="1">
              <a:spLocks noChangeArrowheads="1"/>
            </p:cNvSpPr>
            <p:nvPr/>
          </p:nvSpPr>
          <p:spPr bwMode="auto">
            <a:xfrm>
              <a:off x="1464790" y="6723884"/>
              <a:ext cx="1917866" cy="200055"/>
            </a:xfrm>
            <a:prstGeom prst="rect">
              <a:avLst/>
            </a:prstGeom>
            <a:noFill/>
            <a:ln w="9525">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None/>
                <a:defRPr/>
              </a:pPr>
              <a:r>
                <a:rPr lang="fr-FR" altLang="fr-FR" sz="700" dirty="0">
                  <a:solidFill>
                    <a:schemeClr val="tx1">
                      <a:lumMod val="85000"/>
                      <a:lumOff val="15000"/>
                    </a:schemeClr>
                  </a:solidFill>
                  <a:latin typeface="+mn-lt"/>
                </a:rPr>
                <a:t>Compétence départementale</a:t>
              </a:r>
            </a:p>
          </p:txBody>
        </p:sp>
        <p:sp>
          <p:nvSpPr>
            <p:cNvPr id="47" name="ZoneTexte 11"/>
            <p:cNvSpPr txBox="1">
              <a:spLocks noChangeArrowheads="1"/>
            </p:cNvSpPr>
            <p:nvPr/>
          </p:nvSpPr>
          <p:spPr bwMode="auto">
            <a:xfrm>
              <a:off x="1436288" y="7113876"/>
              <a:ext cx="1917866" cy="200055"/>
            </a:xfrm>
            <a:prstGeom prst="rect">
              <a:avLst/>
            </a:prstGeom>
            <a:noFill/>
            <a:ln w="9525">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None/>
                <a:defRPr/>
              </a:pPr>
              <a:r>
                <a:rPr lang="fr-FR" altLang="fr-FR" sz="700" dirty="0">
                  <a:solidFill>
                    <a:schemeClr val="tx1">
                      <a:lumMod val="85000"/>
                      <a:lumOff val="15000"/>
                    </a:schemeClr>
                  </a:solidFill>
                  <a:latin typeface="+mn-lt"/>
                </a:rPr>
                <a:t>Compétence académique</a:t>
              </a:r>
            </a:p>
          </p:txBody>
        </p:sp>
        <p:sp>
          <p:nvSpPr>
            <p:cNvPr id="48" name="Flèche vers le haut 47"/>
            <p:cNvSpPr/>
            <p:nvPr/>
          </p:nvSpPr>
          <p:spPr>
            <a:xfrm>
              <a:off x="1178951" y="7092117"/>
              <a:ext cx="197317" cy="245693"/>
            </a:xfrm>
            <a:prstGeom prst="upArrow">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00"/>
            </a:p>
          </p:txBody>
        </p:sp>
      </p:grpSp>
    </p:spTree>
    <p:extLst>
      <p:ext uri="{BB962C8B-B14F-4D97-AF65-F5344CB8AC3E}">
        <p14:creationId xmlns:p14="http://schemas.microsoft.com/office/powerpoint/2010/main" val="2343381529"/>
      </p:ext>
    </p:extLst>
  </p:cSld>
  <p:clrMapOvr>
    <a:masterClrMapping/>
  </p:clrMapOvr>
  <p:transition spd="slow">
    <p:wheel spokes="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3"/>
          <p:cNvSpPr txBox="1">
            <a:spLocks noChangeArrowheads="1"/>
          </p:cNvSpPr>
          <p:nvPr/>
        </p:nvSpPr>
        <p:spPr bwMode="auto">
          <a:xfrm>
            <a:off x="0" y="362701"/>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8890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defRPr/>
            </a:pPr>
            <a:r>
              <a:rPr lang="fr-FR" altLang="fr-FR" sz="1500" dirty="0">
                <a:latin typeface="DIN-Black" pitchFamily="50" charset="0"/>
                <a:ea typeface="MS PGothic" panose="020B0600070205080204" pitchFamily="34" charset="-128"/>
              </a:rPr>
              <a:t>INFOGERANCE</a:t>
            </a:r>
            <a:endParaRPr lang="fr-FR" altLang="fr-FR" sz="1500" dirty="0">
              <a:latin typeface="DIN-Black"/>
              <a:ea typeface="MS PGothic" panose="020B0600070205080204" pitchFamily="34" charset="-128"/>
            </a:endParaRPr>
          </a:p>
          <a:p>
            <a:pPr lvl="1" algn="ctr" eaLnBrk="1" hangingPunct="1">
              <a:spcBef>
                <a:spcPct val="50000"/>
              </a:spcBef>
              <a:buFontTx/>
              <a:buNone/>
              <a:defRPr/>
            </a:pPr>
            <a:r>
              <a:rPr lang="fr-FR" altLang="fr-FR" sz="1500" dirty="0">
                <a:latin typeface="DIN-Black"/>
                <a:ea typeface="MS PGothic" panose="020B0600070205080204" pitchFamily="34" charset="-128"/>
              </a:rPr>
              <a:t>Equipes de proximité</a:t>
            </a:r>
          </a:p>
        </p:txBody>
      </p:sp>
      <p:sp>
        <p:nvSpPr>
          <p:cNvPr id="39939" name="Espace réservé du numéro de diapositive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6E6A3666-673B-4AC4-B92F-8B6A61440223}" type="slidenum">
              <a:rPr lang="fr-FR" altLang="fr-FR" sz="1400" smtClean="0"/>
              <a:pPr>
                <a:spcBef>
                  <a:spcPct val="0"/>
                </a:spcBef>
                <a:buFontTx/>
                <a:buNone/>
              </a:pPr>
              <a:t>24</a:t>
            </a:fld>
            <a:endParaRPr lang="fr-FR" altLang="fr-FR" sz="1400"/>
          </a:p>
        </p:txBody>
      </p:sp>
      <p:pic>
        <p:nvPicPr>
          <p:cNvPr id="39940" name="Image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7972" y="1669972"/>
            <a:ext cx="6447215" cy="33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 name="ZoneTexte 11"/>
          <p:cNvSpPr txBox="1">
            <a:spLocks noChangeArrowheads="1"/>
          </p:cNvSpPr>
          <p:nvPr/>
        </p:nvSpPr>
        <p:spPr bwMode="auto">
          <a:xfrm>
            <a:off x="153811" y="4079391"/>
            <a:ext cx="6002441" cy="1600438"/>
          </a:xfrm>
          <a:prstGeom prst="rect">
            <a:avLst/>
          </a:prstGeom>
          <a:noFill/>
          <a:ln w="9525">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None/>
              <a:defRPr/>
            </a:pPr>
            <a:r>
              <a:rPr lang="fr-FR" altLang="fr-FR" sz="1400" dirty="0" smtClean="0">
                <a:solidFill>
                  <a:schemeClr val="tx1">
                    <a:lumMod val="85000"/>
                    <a:lumOff val="15000"/>
                  </a:schemeClr>
                </a:solidFill>
                <a:latin typeface="+mn-lt"/>
              </a:rPr>
              <a:t>Equipe </a:t>
            </a:r>
            <a:r>
              <a:rPr lang="fr-FR" altLang="fr-FR" sz="1400" dirty="0">
                <a:solidFill>
                  <a:schemeClr val="tx1">
                    <a:lumMod val="85000"/>
                    <a:lumOff val="15000"/>
                  </a:schemeClr>
                </a:solidFill>
                <a:latin typeface="+mn-lt"/>
              </a:rPr>
              <a:t>Ouest (56 collèges) :</a:t>
            </a:r>
          </a:p>
          <a:p>
            <a:pPr algn="just">
              <a:spcBef>
                <a:spcPct val="0"/>
              </a:spcBef>
              <a:buFontTx/>
              <a:buNone/>
              <a:defRPr/>
            </a:pPr>
            <a:r>
              <a:rPr lang="fr-FR" altLang="fr-FR" sz="1400" dirty="0" smtClean="0">
                <a:solidFill>
                  <a:schemeClr val="tx1">
                    <a:lumMod val="85000"/>
                    <a:lumOff val="15000"/>
                  </a:schemeClr>
                </a:solidFill>
                <a:latin typeface="+mn-lt"/>
              </a:rPr>
              <a:t> - </a:t>
            </a:r>
            <a:r>
              <a:rPr lang="fr-FR" altLang="fr-FR" sz="1400" dirty="0">
                <a:solidFill>
                  <a:schemeClr val="tx1">
                    <a:lumMod val="85000"/>
                    <a:lumOff val="15000"/>
                  </a:schemeClr>
                </a:solidFill>
                <a:latin typeface="+mn-lt"/>
              </a:rPr>
              <a:t>5 Correspondants Techniques de Proximité (CTP)</a:t>
            </a:r>
          </a:p>
          <a:p>
            <a:pPr algn="just">
              <a:spcBef>
                <a:spcPct val="0"/>
              </a:spcBef>
              <a:buFontTx/>
              <a:buNone/>
              <a:defRPr/>
            </a:pPr>
            <a:r>
              <a:rPr lang="fr-FR" altLang="fr-FR" sz="1400" dirty="0" smtClean="0">
                <a:solidFill>
                  <a:schemeClr val="tx1">
                    <a:lumMod val="85000"/>
                    <a:lumOff val="15000"/>
                  </a:schemeClr>
                </a:solidFill>
                <a:latin typeface="+mn-lt"/>
              </a:rPr>
              <a:t> </a:t>
            </a:r>
            <a:r>
              <a:rPr lang="fr-FR" altLang="fr-FR" sz="1400" dirty="0">
                <a:solidFill>
                  <a:schemeClr val="tx1">
                    <a:lumMod val="85000"/>
                    <a:lumOff val="15000"/>
                  </a:schemeClr>
                </a:solidFill>
                <a:latin typeface="+mn-lt"/>
              </a:rPr>
              <a:t>- 1 apprenti</a:t>
            </a:r>
          </a:p>
          <a:p>
            <a:pPr algn="just">
              <a:spcBef>
                <a:spcPct val="0"/>
              </a:spcBef>
              <a:buNone/>
              <a:defRPr/>
            </a:pPr>
            <a:endParaRPr lang="fr-FR" altLang="fr-FR" sz="1400" dirty="0">
              <a:solidFill>
                <a:schemeClr val="tx1">
                  <a:lumMod val="85000"/>
                  <a:lumOff val="15000"/>
                </a:schemeClr>
              </a:solidFill>
              <a:latin typeface="+mn-lt"/>
            </a:endParaRPr>
          </a:p>
          <a:p>
            <a:pPr algn="just">
              <a:spcBef>
                <a:spcPct val="0"/>
              </a:spcBef>
              <a:buNone/>
              <a:defRPr/>
            </a:pPr>
            <a:r>
              <a:rPr lang="fr-FR" altLang="fr-FR" sz="1400" dirty="0" smtClean="0">
                <a:solidFill>
                  <a:schemeClr val="tx1">
                    <a:lumMod val="85000"/>
                    <a:lumOff val="15000"/>
                  </a:schemeClr>
                </a:solidFill>
                <a:latin typeface="+mn-lt"/>
              </a:rPr>
              <a:t> </a:t>
            </a:r>
            <a:r>
              <a:rPr lang="fr-FR" altLang="fr-FR" sz="1400" dirty="0">
                <a:solidFill>
                  <a:schemeClr val="tx1">
                    <a:lumMod val="85000"/>
                    <a:lumOff val="15000"/>
                  </a:schemeClr>
                </a:solidFill>
                <a:latin typeface="+mn-lt"/>
              </a:rPr>
              <a:t>Equipe Est (55 collèges) </a:t>
            </a:r>
            <a:r>
              <a:rPr lang="fr-FR" altLang="fr-FR" sz="1400" dirty="0" smtClean="0">
                <a:solidFill>
                  <a:schemeClr val="tx1">
                    <a:lumMod val="85000"/>
                    <a:lumOff val="15000"/>
                  </a:schemeClr>
                </a:solidFill>
                <a:latin typeface="+mn-lt"/>
              </a:rPr>
              <a:t>:</a:t>
            </a:r>
            <a:endParaRPr lang="fr-FR" altLang="fr-FR" sz="1400" dirty="0">
              <a:solidFill>
                <a:srgbClr val="FF0000"/>
              </a:solidFill>
              <a:latin typeface="+mn-lt"/>
            </a:endParaRPr>
          </a:p>
          <a:p>
            <a:pPr algn="just">
              <a:spcBef>
                <a:spcPct val="0"/>
              </a:spcBef>
              <a:buFontTx/>
              <a:buNone/>
              <a:defRPr/>
            </a:pPr>
            <a:r>
              <a:rPr lang="fr-FR" altLang="fr-FR" sz="1400" dirty="0">
                <a:solidFill>
                  <a:schemeClr val="tx1">
                    <a:lumMod val="85000"/>
                    <a:lumOff val="15000"/>
                  </a:schemeClr>
                </a:solidFill>
                <a:latin typeface="+mn-lt"/>
              </a:rPr>
              <a:t>   </a:t>
            </a:r>
            <a:r>
              <a:rPr lang="fr-FR" altLang="fr-FR" sz="1400" dirty="0" smtClean="0">
                <a:solidFill>
                  <a:schemeClr val="tx1">
                    <a:lumMod val="85000"/>
                    <a:lumOff val="15000"/>
                  </a:schemeClr>
                </a:solidFill>
                <a:latin typeface="+mn-lt"/>
              </a:rPr>
              <a:t>- </a:t>
            </a:r>
            <a:r>
              <a:rPr lang="fr-FR" altLang="fr-FR" sz="1400" dirty="0">
                <a:solidFill>
                  <a:schemeClr val="tx1">
                    <a:lumMod val="85000"/>
                    <a:lumOff val="15000"/>
                  </a:schemeClr>
                </a:solidFill>
                <a:latin typeface="+mn-lt"/>
              </a:rPr>
              <a:t>5 Correspondants Techniques de Proximité (CTP)</a:t>
            </a:r>
          </a:p>
          <a:p>
            <a:pPr algn="just">
              <a:spcBef>
                <a:spcPct val="0"/>
              </a:spcBef>
              <a:buFontTx/>
              <a:buNone/>
              <a:defRPr/>
            </a:pPr>
            <a:r>
              <a:rPr lang="fr-FR" altLang="fr-FR" sz="1000" dirty="0">
                <a:solidFill>
                  <a:schemeClr val="tx1">
                    <a:lumMod val="85000"/>
                    <a:lumOff val="15000"/>
                  </a:schemeClr>
                </a:solidFill>
                <a:latin typeface="+mn-lt"/>
              </a:rPr>
              <a:t>    </a:t>
            </a:r>
            <a:r>
              <a:rPr lang="fr-FR" altLang="fr-FR" sz="1400" dirty="0" smtClean="0">
                <a:solidFill>
                  <a:schemeClr val="tx1">
                    <a:lumMod val="85000"/>
                    <a:lumOff val="15000"/>
                  </a:schemeClr>
                </a:solidFill>
                <a:latin typeface="+mn-lt"/>
              </a:rPr>
              <a:t>- </a:t>
            </a:r>
            <a:r>
              <a:rPr lang="fr-FR" altLang="fr-FR" sz="1400" dirty="0">
                <a:solidFill>
                  <a:schemeClr val="tx1">
                    <a:lumMod val="85000"/>
                    <a:lumOff val="15000"/>
                  </a:schemeClr>
                </a:solidFill>
                <a:latin typeface="+mn-lt"/>
              </a:rPr>
              <a:t>1 apprenti</a:t>
            </a:r>
            <a:endParaRPr lang="fr-FR" altLang="fr-FR" sz="1000" dirty="0">
              <a:solidFill>
                <a:schemeClr val="tx1">
                  <a:lumMod val="85000"/>
                  <a:lumOff val="15000"/>
                </a:schemeClr>
              </a:solidFill>
              <a:latin typeface="+mn-lt"/>
            </a:endParaRPr>
          </a:p>
        </p:txBody>
      </p:sp>
      <p:pic>
        <p:nvPicPr>
          <p:cNvPr id="50" name="Picture 3" descr="Val_quad">
            <a:extLst>
              <a:ext uri="{FF2B5EF4-FFF2-40B4-BE49-F238E27FC236}">
                <a16:creationId xmlns:a16="http://schemas.microsoft.com/office/drawing/2014/main" xmlns="" id="{05986E3E-F8E4-41E6-9721-ECEE94C61E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Image 50">
            <a:extLst>
              <a:ext uri="{FF2B5EF4-FFF2-40B4-BE49-F238E27FC236}">
                <a16:creationId xmlns:a16="http://schemas.microsoft.com/office/drawing/2014/main" xmlns="" id="{A1ADC108-0A4E-4A04-928B-7B59F75F41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8" name="ZoneTexte 11"/>
          <p:cNvSpPr txBox="1">
            <a:spLocks noChangeArrowheads="1"/>
          </p:cNvSpPr>
          <p:nvPr/>
        </p:nvSpPr>
        <p:spPr bwMode="auto">
          <a:xfrm>
            <a:off x="239950" y="5741278"/>
            <a:ext cx="4252537" cy="523220"/>
          </a:xfrm>
          <a:prstGeom prst="rect">
            <a:avLst/>
          </a:prstGeom>
          <a:noFill/>
          <a:ln w="9525">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None/>
              <a:defRPr/>
            </a:pPr>
            <a:r>
              <a:rPr lang="fr-FR" altLang="fr-FR" sz="1400" dirty="0">
                <a:solidFill>
                  <a:schemeClr val="tx1">
                    <a:lumMod val="85000"/>
                    <a:lumOff val="15000"/>
                  </a:schemeClr>
                </a:solidFill>
                <a:latin typeface="+mn-lt"/>
              </a:rPr>
              <a:t>Equipe Mobile Intervention de Proximité (EMIP) </a:t>
            </a:r>
          </a:p>
          <a:p>
            <a:pPr algn="just">
              <a:spcBef>
                <a:spcPct val="0"/>
              </a:spcBef>
              <a:buNone/>
              <a:defRPr/>
            </a:pPr>
            <a:r>
              <a:rPr lang="fr-FR" altLang="fr-FR" sz="1400" dirty="0">
                <a:solidFill>
                  <a:schemeClr val="tx1">
                    <a:lumMod val="85000"/>
                    <a:lumOff val="15000"/>
                  </a:schemeClr>
                </a:solidFill>
                <a:latin typeface="+mn-lt"/>
              </a:rPr>
              <a:t> - 1,5  Technicien</a:t>
            </a:r>
          </a:p>
        </p:txBody>
      </p:sp>
    </p:spTree>
    <p:extLst>
      <p:ext uri="{BB962C8B-B14F-4D97-AF65-F5344CB8AC3E}">
        <p14:creationId xmlns:p14="http://schemas.microsoft.com/office/powerpoint/2010/main" val="2226293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29039" y="1326398"/>
            <a:ext cx="8044004" cy="3637150"/>
          </a:xfrm>
          <a:prstGeom prst="rect">
            <a:avLst/>
          </a:prstGeom>
        </p:spPr>
        <p:txBody>
          <a:bodyPr wrap="square">
            <a:spAutoFit/>
          </a:bodyPr>
          <a:lstStyle/>
          <a:p>
            <a:pPr>
              <a:lnSpc>
                <a:spcPct val="107000"/>
              </a:lnSpc>
              <a:spcAft>
                <a:spcPts val="800"/>
              </a:spcAft>
            </a:pPr>
            <a:r>
              <a:rPr lang="fr-FR" sz="1400" b="1" dirty="0">
                <a:latin typeface="+mn-lt"/>
                <a:ea typeface="Calibri" panose="020F0502020204030204" pitchFamily="34" charset="0"/>
                <a:cs typeface="Times New Roman" panose="02020603050405020304" pitchFamily="18" charset="0"/>
              </a:rPr>
              <a:t>Guichet d'assistance CARIINA </a:t>
            </a:r>
            <a:endParaRPr lang="fr-FR" sz="1400" dirty="0">
              <a:latin typeface="+mn-lt"/>
              <a:ea typeface="Calibri" panose="020F0502020204030204" pitchFamily="34" charset="0"/>
              <a:cs typeface="Times New Roman" panose="02020603050405020304" pitchFamily="18" charset="0"/>
            </a:endParaRP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Les déclarations d'incident en cas de panne ou de dysfonctionnement sont à formuler à partir de : </a:t>
            </a: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  la plateforme </a:t>
            </a:r>
            <a:r>
              <a:rPr lang="fr-FR" sz="1400" u="sng" dirty="0">
                <a:solidFill>
                  <a:srgbClr val="0563C1"/>
                </a:solidFill>
                <a:latin typeface="+mn-lt"/>
                <a:ea typeface="Calibri" panose="020F0502020204030204" pitchFamily="34" charset="0"/>
                <a:cs typeface="Times New Roman" panose="02020603050405020304" pitchFamily="18" charset="0"/>
                <a:hlinkClick r:id="rId3"/>
              </a:rPr>
              <a:t>"Support et Assistance" </a:t>
            </a:r>
            <a:r>
              <a:rPr lang="fr-FR" sz="1400" dirty="0">
                <a:latin typeface="+mn-lt"/>
                <a:ea typeface="Calibri" panose="020F0502020204030204" pitchFamily="34" charset="0"/>
                <a:cs typeface="Times New Roman" panose="02020603050405020304" pitchFamily="18" charset="0"/>
              </a:rPr>
              <a:t>ou la ligne : 01 30 83 43 00 </a:t>
            </a: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 </a:t>
            </a:r>
            <a:endParaRPr lang="fr-FR" sz="1400" dirty="0" smtClean="0">
              <a:latin typeface="+mn-lt"/>
              <a:ea typeface="Calibri" panose="020F0502020204030204" pitchFamily="34" charset="0"/>
              <a:cs typeface="Times New Roman" panose="02020603050405020304" pitchFamily="18" charset="0"/>
            </a:endParaRPr>
          </a:p>
          <a:p>
            <a:pPr>
              <a:lnSpc>
                <a:spcPct val="107000"/>
              </a:lnSpc>
              <a:spcAft>
                <a:spcPts val="800"/>
              </a:spcAft>
            </a:pPr>
            <a:endParaRPr lang="fr-FR" sz="1400" dirty="0">
              <a:latin typeface="+mn-lt"/>
              <a:ea typeface="Calibri" panose="020F0502020204030204" pitchFamily="34" charset="0"/>
              <a:cs typeface="Times New Roman" panose="02020603050405020304" pitchFamily="18" charset="0"/>
            </a:endParaRPr>
          </a:p>
          <a:p>
            <a:pPr>
              <a:lnSpc>
                <a:spcPct val="107000"/>
              </a:lnSpc>
              <a:spcAft>
                <a:spcPts val="800"/>
              </a:spcAft>
            </a:pPr>
            <a:endParaRPr lang="fr-FR" sz="1400" dirty="0">
              <a:latin typeface="+mn-lt"/>
              <a:ea typeface="Calibri" panose="020F0502020204030204" pitchFamily="34" charset="0"/>
              <a:cs typeface="Times New Roman" panose="02020603050405020304" pitchFamily="18" charset="0"/>
            </a:endParaRP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 </a:t>
            </a:r>
          </a:p>
          <a:p>
            <a:pPr>
              <a:lnSpc>
                <a:spcPct val="107000"/>
              </a:lnSpc>
              <a:spcAft>
                <a:spcPts val="800"/>
              </a:spcAft>
            </a:pPr>
            <a:endParaRPr lang="fr-FR" sz="1400" b="1" dirty="0" smtClean="0">
              <a:latin typeface="+mn-lt"/>
              <a:ea typeface="Calibri" panose="020F0502020204030204" pitchFamily="34" charset="0"/>
              <a:cs typeface="Times New Roman" panose="02020603050405020304" pitchFamily="18" charset="0"/>
            </a:endParaRPr>
          </a:p>
          <a:p>
            <a:pPr>
              <a:lnSpc>
                <a:spcPct val="107000"/>
              </a:lnSpc>
              <a:spcAft>
                <a:spcPts val="800"/>
              </a:spcAft>
            </a:pPr>
            <a:r>
              <a:rPr lang="fr-FR" sz="1400" b="1" dirty="0" smtClean="0">
                <a:latin typeface="+mn-lt"/>
                <a:ea typeface="Calibri" panose="020F0502020204030204" pitchFamily="34" charset="0"/>
                <a:cs typeface="Times New Roman" panose="02020603050405020304" pitchFamily="18" charset="0"/>
              </a:rPr>
              <a:t>Guichet </a:t>
            </a:r>
            <a:r>
              <a:rPr lang="fr-FR" sz="1400" b="1" dirty="0">
                <a:latin typeface="+mn-lt"/>
                <a:ea typeface="Calibri" panose="020F0502020204030204" pitchFamily="34" charset="0"/>
                <a:cs typeface="Times New Roman" panose="02020603050405020304" pitchFamily="18" charset="0"/>
              </a:rPr>
              <a:t>d'assistance ENT :</a:t>
            </a:r>
            <a:endParaRPr lang="fr-FR" sz="1400" dirty="0">
              <a:latin typeface="+mn-lt"/>
              <a:ea typeface="Calibri" panose="020F0502020204030204" pitchFamily="34" charset="0"/>
              <a:cs typeface="Times New Roman" panose="02020603050405020304" pitchFamily="18" charset="0"/>
            </a:endParaRP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Les déclarations de dysfonctionnement sont à formuler à partir de : </a:t>
            </a:r>
          </a:p>
          <a:p>
            <a:pPr>
              <a:lnSpc>
                <a:spcPct val="107000"/>
              </a:lnSpc>
              <a:spcAft>
                <a:spcPts val="800"/>
              </a:spcAft>
            </a:pPr>
            <a:r>
              <a:rPr lang="fr-FR" sz="1400" dirty="0">
                <a:latin typeface="+mn-lt"/>
                <a:ea typeface="Calibri" panose="020F0502020204030204" pitchFamily="34" charset="0"/>
                <a:cs typeface="Times New Roman" panose="02020603050405020304" pitchFamily="18" charset="0"/>
              </a:rPr>
              <a:t>la plateforme </a:t>
            </a:r>
            <a:r>
              <a:rPr lang="fr-FR" sz="1400" u="sng" dirty="0">
                <a:solidFill>
                  <a:srgbClr val="0563C1"/>
                </a:solidFill>
                <a:latin typeface="+mn-lt"/>
                <a:ea typeface="Calibri" panose="020F0502020204030204" pitchFamily="34" charset="0"/>
                <a:cs typeface="Times New Roman" panose="02020603050405020304" pitchFamily="18" charset="0"/>
                <a:hlinkClick r:id="rId4"/>
              </a:rPr>
              <a:t>" support et assistance" </a:t>
            </a:r>
            <a:r>
              <a:rPr lang="fr-FR" sz="1400" dirty="0">
                <a:latin typeface="+mn-lt"/>
                <a:ea typeface="Calibri" panose="020F0502020204030204" pitchFamily="34" charset="0"/>
                <a:cs typeface="Times New Roman" panose="02020603050405020304" pitchFamily="18" charset="0"/>
              </a:rPr>
              <a:t>ou la ligne : 0 805 69 04 95 ou  0 805 69 02 96</a:t>
            </a:r>
            <a:endParaRPr lang="fr-FR" sz="1400" dirty="0">
              <a:effectLst/>
              <a:latin typeface="+mn-lt"/>
              <a:ea typeface="Calibri" panose="020F0502020204030204" pitchFamily="34" charset="0"/>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25</a:t>
            </a:fld>
            <a:endParaRPr lang="fr-FR" altLang="fr-FR"/>
          </a:p>
        </p:txBody>
      </p:sp>
      <p:sp>
        <p:nvSpPr>
          <p:cNvPr id="8" name="Text Box 3"/>
          <p:cNvSpPr txBox="1">
            <a:spLocks noChangeArrowheads="1"/>
          </p:cNvSpPr>
          <p:nvPr/>
        </p:nvSpPr>
        <p:spPr bwMode="auto">
          <a:xfrm>
            <a:off x="0" y="463892"/>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defRPr/>
            </a:pPr>
            <a:r>
              <a:rPr lang="fr-FR" altLang="fr-FR" sz="1500" dirty="0">
                <a:latin typeface="DIN-Black" pitchFamily="50" charset="0"/>
                <a:ea typeface="MS PGothic" panose="020B0600070205080204" pitchFamily="34" charset="-128"/>
              </a:rPr>
              <a:t>INFOGERANCE</a:t>
            </a:r>
            <a:endParaRPr lang="fr-FR" altLang="fr-FR" sz="1500" dirty="0">
              <a:latin typeface="DIN-Black"/>
              <a:ea typeface="MS PGothic" panose="020B0600070205080204" pitchFamily="34" charset="-128"/>
            </a:endParaRP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4536F6BA-7256-47C9-B66F-89FD56B1D6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graphicFrame>
        <p:nvGraphicFramePr>
          <p:cNvPr id="3" name="Tableau 2"/>
          <p:cNvGraphicFramePr>
            <a:graphicFrameLocks noGrp="1"/>
          </p:cNvGraphicFramePr>
          <p:nvPr/>
        </p:nvGraphicFramePr>
        <p:xfrm>
          <a:off x="1443450" y="2598924"/>
          <a:ext cx="5753100" cy="777240"/>
        </p:xfrm>
        <a:graphic>
          <a:graphicData uri="http://schemas.openxmlformats.org/drawingml/2006/table">
            <a:tbl>
              <a:tblPr/>
              <a:tblGrid>
                <a:gridCol w="2876550">
                  <a:extLst>
                    <a:ext uri="{9D8B030D-6E8A-4147-A177-3AD203B41FA5}">
                      <a16:colId xmlns:a16="http://schemas.microsoft.com/office/drawing/2014/main" xmlns="" val="180961126"/>
                    </a:ext>
                  </a:extLst>
                </a:gridCol>
                <a:gridCol w="2876550">
                  <a:extLst>
                    <a:ext uri="{9D8B030D-6E8A-4147-A177-3AD203B41FA5}">
                      <a16:colId xmlns:a16="http://schemas.microsoft.com/office/drawing/2014/main" xmlns="" val="1632856413"/>
                    </a:ext>
                  </a:extLst>
                </a:gridCol>
              </a:tblGrid>
              <a:tr h="0">
                <a:tc>
                  <a:txBody>
                    <a:bodyPr/>
                    <a:lstStyle/>
                    <a:p>
                      <a:pPr fontAlgn="t"/>
                      <a:r>
                        <a:rPr lang="fr-FR" sz="1100" b="0">
                          <a:effectLst/>
                          <a:latin typeface="Calibri" panose="020F0502020204030204" pitchFamily="34" charset="0"/>
                        </a:rPr>
                        <a:t>Jours d’ouverture</a:t>
                      </a:r>
                      <a:endParaRPr lang="fr-FR" b="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4B083"/>
                    </a:solidFill>
                  </a:tcPr>
                </a:tc>
                <a:tc>
                  <a:txBody>
                    <a:bodyPr/>
                    <a:lstStyle/>
                    <a:p>
                      <a:pPr algn="ctr" fontAlgn="t"/>
                      <a:r>
                        <a:rPr lang="fr-FR" sz="1100" b="0" dirty="0">
                          <a:effectLst/>
                          <a:latin typeface="Calibri" panose="020F0502020204030204" pitchFamily="34" charset="0"/>
                        </a:rPr>
                        <a:t>Horaires</a:t>
                      </a:r>
                      <a:endParaRPr lang="fr-F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xmlns="" val="2145042616"/>
                  </a:ext>
                </a:extLst>
              </a:tr>
              <a:tr h="0">
                <a:tc>
                  <a:txBody>
                    <a:bodyPr/>
                    <a:lstStyle/>
                    <a:p>
                      <a:pPr fontAlgn="t"/>
                      <a:r>
                        <a:rPr lang="fr-FR" sz="1100" b="0" dirty="0">
                          <a:effectLst/>
                          <a:latin typeface="Calibri" panose="020F0502020204030204" pitchFamily="34" charset="0"/>
                        </a:rPr>
                        <a:t>Lundi au Vendredi</a:t>
                      </a:r>
                      <a:endParaRPr lang="fr-F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fr-FR" sz="1100" b="0">
                          <a:effectLst/>
                          <a:latin typeface="Calibri" panose="020F0502020204030204" pitchFamily="34" charset="0"/>
                        </a:rPr>
                        <a:t>De 08h30 à 18h00</a:t>
                      </a:r>
                      <a:endParaRPr lang="fr-FR" b="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63813625"/>
                  </a:ext>
                </a:extLst>
              </a:tr>
              <a:tr h="0">
                <a:tc>
                  <a:txBody>
                    <a:bodyPr/>
                    <a:lstStyle/>
                    <a:p>
                      <a:pPr fontAlgn="t"/>
                      <a:r>
                        <a:rPr lang="fr-FR" sz="1100" b="0">
                          <a:effectLst/>
                          <a:latin typeface="Calibri" panose="020F0502020204030204" pitchFamily="34" charset="0"/>
                        </a:rPr>
                        <a:t>Période vacances scolaires</a:t>
                      </a:r>
                      <a:endParaRPr lang="fr-FR" b="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pt-BR" sz="1100" b="0" dirty="0">
                          <a:effectLst/>
                          <a:latin typeface="Calibri" panose="020F0502020204030204" pitchFamily="34" charset="0"/>
                        </a:rPr>
                        <a:t>De 09h00 à 12h00 et de 14h00 à 17h00</a:t>
                      </a:r>
                      <a:endParaRPr lang="pt-B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0984852"/>
                  </a:ext>
                </a:extLst>
              </a:tr>
            </a:tbl>
          </a:graphicData>
        </a:graphic>
      </p:graphicFrame>
      <p:graphicFrame>
        <p:nvGraphicFramePr>
          <p:cNvPr id="4" name="Tableau 3"/>
          <p:cNvGraphicFramePr>
            <a:graphicFrameLocks noGrp="1"/>
          </p:cNvGraphicFramePr>
          <p:nvPr/>
        </p:nvGraphicFramePr>
        <p:xfrm>
          <a:off x="1443450" y="5252275"/>
          <a:ext cx="5753100" cy="805011"/>
        </p:xfrm>
        <a:graphic>
          <a:graphicData uri="http://schemas.openxmlformats.org/drawingml/2006/table">
            <a:tbl>
              <a:tblPr/>
              <a:tblGrid>
                <a:gridCol w="2876550">
                  <a:extLst>
                    <a:ext uri="{9D8B030D-6E8A-4147-A177-3AD203B41FA5}">
                      <a16:colId xmlns:a16="http://schemas.microsoft.com/office/drawing/2014/main" xmlns="" val="2799812035"/>
                    </a:ext>
                  </a:extLst>
                </a:gridCol>
                <a:gridCol w="2876550">
                  <a:extLst>
                    <a:ext uri="{9D8B030D-6E8A-4147-A177-3AD203B41FA5}">
                      <a16:colId xmlns:a16="http://schemas.microsoft.com/office/drawing/2014/main" xmlns="" val="2293518001"/>
                    </a:ext>
                  </a:extLst>
                </a:gridCol>
              </a:tblGrid>
              <a:tr h="136507">
                <a:tc>
                  <a:txBody>
                    <a:bodyPr/>
                    <a:lstStyle/>
                    <a:p>
                      <a:pPr fontAlgn="t"/>
                      <a:r>
                        <a:rPr lang="fr-FR" sz="1100" b="0" dirty="0">
                          <a:effectLst/>
                          <a:latin typeface="Calibri" panose="020F0502020204030204" pitchFamily="34" charset="0"/>
                        </a:rPr>
                        <a:t>Jours d’ouverture</a:t>
                      </a:r>
                      <a:endParaRPr lang="fr-F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9CC2E5"/>
                    </a:solidFill>
                  </a:tcPr>
                </a:tc>
                <a:tc>
                  <a:txBody>
                    <a:bodyPr/>
                    <a:lstStyle/>
                    <a:p>
                      <a:pPr algn="ctr" fontAlgn="t"/>
                      <a:r>
                        <a:rPr lang="fr-FR" sz="1100" b="0">
                          <a:effectLst/>
                          <a:latin typeface="Calibri" panose="020F0502020204030204" pitchFamily="34" charset="0"/>
                        </a:rPr>
                        <a:t>Horaires</a:t>
                      </a:r>
                      <a:endParaRPr lang="fr-FR" b="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xmlns="" val="1419453931"/>
                  </a:ext>
                </a:extLst>
              </a:tr>
              <a:tr h="545931">
                <a:tc>
                  <a:txBody>
                    <a:bodyPr/>
                    <a:lstStyle/>
                    <a:p>
                      <a:pPr fontAlgn="t"/>
                      <a:r>
                        <a:rPr lang="fr-FR" sz="1100" b="0" dirty="0">
                          <a:effectLst/>
                          <a:latin typeface="Calibri" panose="020F0502020204030204" pitchFamily="34" charset="0"/>
                        </a:rPr>
                        <a:t>Lundi au Vendredi</a:t>
                      </a:r>
                      <a:endParaRPr lang="fr-F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fr-FR" sz="1100" b="0" dirty="0">
                          <a:effectLst/>
                          <a:latin typeface="Calibri" panose="020F0502020204030204" pitchFamily="34" charset="0"/>
                        </a:rPr>
                        <a:t>De 08h00 à 18h00</a:t>
                      </a:r>
                      <a:endParaRPr lang="fr-FR" b="0" dirty="0">
                        <a:effectLst/>
                      </a:endParaRPr>
                    </a:p>
                  </a:txBody>
                  <a:tcPr marL="66675" marR="66675">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51767087"/>
                  </a:ext>
                </a:extLst>
              </a:tr>
            </a:tbl>
          </a:graphicData>
        </a:graphic>
      </p:graphicFrame>
    </p:spTree>
    <p:extLst>
      <p:ext uri="{BB962C8B-B14F-4D97-AF65-F5344CB8AC3E}">
        <p14:creationId xmlns:p14="http://schemas.microsoft.com/office/powerpoint/2010/main" val="1463651275"/>
      </p:ext>
    </p:extLst>
  </p:cSld>
  <p:clrMapOvr>
    <a:masterClrMapping/>
  </p:clrMapOvr>
  <p:transition spd="slow">
    <p:wheel spokes="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63"/>
          <p:cNvSpPr txBox="1">
            <a:spLocks noChangeArrowheads="1"/>
          </p:cNvSpPr>
          <p:nvPr/>
        </p:nvSpPr>
        <p:spPr bwMode="auto">
          <a:xfrm>
            <a:off x="1466043" y="2125839"/>
            <a:ext cx="577810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0" fontAlgn="base" hangingPunct="0">
              <a:lnSpc>
                <a:spcPct val="80000"/>
              </a:lnSpc>
              <a:spcBef>
                <a:spcPct val="50000"/>
              </a:spcBef>
              <a:spcAft>
                <a:spcPct val="0"/>
              </a:spcAft>
              <a:buNone/>
            </a:pPr>
            <a:r>
              <a:rPr lang="fr-FR" altLang="fr-FR" sz="3000" dirty="0" smtClean="0">
                <a:solidFill>
                  <a:srgbClr val="808080"/>
                </a:solidFill>
                <a:latin typeface="DIN-Black"/>
                <a:cs typeface="Arial"/>
              </a:rPr>
              <a:t>Espace Numérique de Travail</a:t>
            </a:r>
            <a:endParaRPr lang="fr-FR" altLang="fr-FR" sz="3000" dirty="0">
              <a:solidFill>
                <a:srgbClr val="808080"/>
              </a:solidFill>
              <a:latin typeface="DIN-Black"/>
              <a:cs typeface="Arial"/>
            </a:endParaRPr>
          </a:p>
          <a:p>
            <a:pPr algn="ctr" eaLnBrk="0" fontAlgn="base" hangingPunct="0">
              <a:lnSpc>
                <a:spcPct val="80000"/>
              </a:lnSpc>
              <a:spcBef>
                <a:spcPct val="50000"/>
              </a:spcBef>
              <a:spcAft>
                <a:spcPct val="0"/>
              </a:spcAft>
              <a:buNone/>
            </a:pPr>
            <a:r>
              <a:rPr lang="fr-FR" altLang="fr-FR" sz="3000" dirty="0">
                <a:solidFill>
                  <a:srgbClr val="808080"/>
                </a:solidFill>
                <a:latin typeface="DIN-Black"/>
                <a:cs typeface="Arial"/>
              </a:rPr>
              <a:t>moncollege.valdoise.fr</a:t>
            </a:r>
            <a:endParaRPr lang="fr-FR" altLang="fr-FR" sz="3000" dirty="0">
              <a:solidFill>
                <a:srgbClr val="808080"/>
              </a:solidFill>
              <a:latin typeface="DIN-Black" pitchFamily="50" charset="0"/>
            </a:endParaRPr>
          </a:p>
        </p:txBody>
      </p:sp>
      <p:sp>
        <p:nvSpPr>
          <p:cNvPr id="4166" name="Text Box 70"/>
          <p:cNvSpPr txBox="1">
            <a:spLocks noChangeArrowheads="1"/>
          </p:cNvSpPr>
          <p:nvPr/>
        </p:nvSpPr>
        <p:spPr bwMode="auto">
          <a:xfrm>
            <a:off x="2195512" y="3807619"/>
            <a:ext cx="4482704" cy="415498"/>
          </a:xfrm>
          <a:prstGeom prst="rect">
            <a:avLst/>
          </a:prstGeom>
          <a:noFill/>
          <a:ln>
            <a:noFill/>
          </a:ln>
          <a:effectLst/>
        </p:spPr>
        <p:txBody>
          <a:bodyPr>
            <a:spAutoFit/>
          </a:bodyPr>
          <a:lstStyle/>
          <a:p>
            <a:pPr marL="135731" indent="-135731">
              <a:buFontTx/>
              <a:buChar char="•"/>
              <a:defRPr/>
            </a:pPr>
            <a:endParaRPr lang="fr-FR" altLang="fr-FR" sz="1050">
              <a:solidFill>
                <a:srgbClr val="000000"/>
              </a:solidFill>
              <a:latin typeface="Arial Unicode MS" pitchFamily="34" charset="-128"/>
              <a:cs typeface="Arial" charset="0"/>
            </a:endParaRPr>
          </a:p>
          <a:p>
            <a:pPr eaLnBrk="0" fontAlgn="base" hangingPunct="0">
              <a:spcBef>
                <a:spcPct val="0"/>
              </a:spcBef>
              <a:spcAft>
                <a:spcPct val="0"/>
              </a:spcAft>
              <a:defRPr/>
            </a:pPr>
            <a:endParaRPr lang="fr-FR" sz="1050">
              <a:solidFill>
                <a:srgbClr val="000000"/>
              </a:solidFill>
              <a:latin typeface="Arial Unicode MS" pitchFamily="34" charset="-128"/>
              <a:cs typeface="Arial" charset="0"/>
            </a:endParaRPr>
          </a:p>
        </p:txBody>
      </p:sp>
      <p:sp>
        <p:nvSpPr>
          <p:cNvPr id="3" name="Espace réservé du numéro de diapositive 2"/>
          <p:cNvSpPr>
            <a:spLocks noGrp="1"/>
          </p:cNvSpPr>
          <p:nvPr>
            <p:ph type="sldNum" sz="quarter" idx="12"/>
          </p:nvPr>
        </p:nvSpPr>
        <p:spPr/>
        <p:txBody>
          <a:bodyPr/>
          <a:lstStyle/>
          <a:p>
            <a:pPr fontAlgn="base">
              <a:spcBef>
                <a:spcPct val="0"/>
              </a:spcBef>
              <a:spcAft>
                <a:spcPct val="0"/>
              </a:spcAft>
              <a:defRPr/>
            </a:pPr>
            <a:fld id="{35F4F899-9AFB-4C61-B76D-6A2EB593DE06}" type="slidenum">
              <a:rPr lang="fr-FR" altLang="fr-FR">
                <a:solidFill>
                  <a:srgbClr val="000000"/>
                </a:solidFill>
                <a:latin typeface="Arial" panose="020B0604020202020204" pitchFamily="34" charset="0"/>
                <a:cs typeface="Arial" panose="020B0604020202020204" pitchFamily="34" charset="0"/>
              </a:rPr>
              <a:pPr fontAlgn="base">
                <a:spcBef>
                  <a:spcPct val="0"/>
                </a:spcBef>
                <a:spcAft>
                  <a:spcPct val="0"/>
                </a:spcAft>
                <a:defRPr/>
              </a:pPr>
              <a:t>26</a:t>
            </a:fld>
            <a:endParaRPr lang="fr-FR" altLang="fr-FR">
              <a:solidFill>
                <a:srgbClr val="000000"/>
              </a:solidFill>
              <a:latin typeface="Arial" panose="020B0604020202020204" pitchFamily="34" charset="0"/>
              <a:cs typeface="Arial" panose="020B0604020202020204" pitchFamily="34" charset="0"/>
            </a:endParaRPr>
          </a:p>
        </p:txBody>
      </p:sp>
      <p:pic>
        <p:nvPicPr>
          <p:cNvPr id="5" name="Image 5" descr="Une image contenant assis, sombre, portable, pièce&#10;&#10;Description générée avec un niveau de confiance très élevé">
            <a:extLst>
              <a:ext uri="{FF2B5EF4-FFF2-40B4-BE49-F238E27FC236}">
                <a16:creationId xmlns:a16="http://schemas.microsoft.com/office/drawing/2014/main" xmlns="" id="{458310BE-32B4-40AE-9005-43212CE1F5D1}"/>
              </a:ext>
            </a:extLst>
          </p:cNvPr>
          <p:cNvPicPr>
            <a:picLocks noChangeAspect="1"/>
          </p:cNvPicPr>
          <p:nvPr/>
        </p:nvPicPr>
        <p:blipFill>
          <a:blip r:embed="rId2"/>
          <a:stretch>
            <a:fillRect/>
          </a:stretch>
        </p:blipFill>
        <p:spPr>
          <a:xfrm>
            <a:off x="4997808" y="3748261"/>
            <a:ext cx="4820523" cy="2720084"/>
          </a:xfrm>
          <a:prstGeom prst="rect">
            <a:avLst/>
          </a:prstGeom>
        </p:spPr>
      </p:pic>
      <p:pic>
        <p:nvPicPr>
          <p:cNvPr id="9"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Tree>
    <p:extLst>
      <p:ext uri="{BB962C8B-B14F-4D97-AF65-F5344CB8AC3E}">
        <p14:creationId xmlns:p14="http://schemas.microsoft.com/office/powerpoint/2010/main" val="3174733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7028261" y="2060476"/>
            <a:ext cx="1666081" cy="871091"/>
            <a:chOff x="6372225" y="4728918"/>
            <a:chExt cx="3052844" cy="1161455"/>
          </a:xfrm>
        </p:grpSpPr>
        <p:sp>
          <p:nvSpPr>
            <p:cNvPr id="26" name="Text Box 16"/>
            <p:cNvSpPr txBox="1">
              <a:spLocks noChangeArrowheads="1"/>
            </p:cNvSpPr>
            <p:nvPr/>
          </p:nvSpPr>
          <p:spPr bwMode="auto">
            <a:xfrm rot="21397516">
              <a:off x="6436324" y="4728918"/>
              <a:ext cx="2822069" cy="492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None/>
              </a:pPr>
              <a:r>
                <a:rPr lang="fr-FR" altLang="fr-FR" sz="1800" dirty="0">
                  <a:solidFill>
                    <a:srgbClr val="FF9900"/>
                  </a:solidFill>
                  <a:latin typeface="DIN-Black"/>
                  <a:cs typeface="Arial"/>
                </a:rPr>
                <a:t>25 406 966</a:t>
              </a:r>
            </a:p>
          </p:txBody>
        </p:sp>
        <p:sp>
          <p:nvSpPr>
            <p:cNvPr id="27" name="Freeform 33"/>
            <p:cNvSpPr>
              <a:spLocks/>
            </p:cNvSpPr>
            <p:nvPr/>
          </p:nvSpPr>
          <p:spPr bwMode="auto">
            <a:xfrm>
              <a:off x="6681043" y="5232606"/>
              <a:ext cx="1306133" cy="114406"/>
            </a:xfrm>
            <a:custGeom>
              <a:avLst/>
              <a:gdLst>
                <a:gd name="T0" fmla="*/ 0 w 2207"/>
                <a:gd name="T1" fmla="*/ 2147483646 h 242"/>
                <a:gd name="T2" fmla="*/ 2147483646 w 2207"/>
                <a:gd name="T3" fmla="*/ 2147483646 h 242"/>
                <a:gd name="T4" fmla="*/ 2147483646 w 2207"/>
                <a:gd name="T5" fmla="*/ 2147483646 h 242"/>
                <a:gd name="T6" fmla="*/ 2147483646 w 2207"/>
                <a:gd name="T7" fmla="*/ 2147483646 h 242"/>
                <a:gd name="T8" fmla="*/ 2147483646 w 2207"/>
                <a:gd name="T9" fmla="*/ 0 h 2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7" h="242">
                  <a:moveTo>
                    <a:pt x="0" y="118"/>
                  </a:moveTo>
                  <a:lnTo>
                    <a:pt x="1687" y="30"/>
                  </a:lnTo>
                  <a:lnTo>
                    <a:pt x="1922" y="242"/>
                  </a:lnTo>
                  <a:lnTo>
                    <a:pt x="1910" y="18"/>
                  </a:lnTo>
                  <a:lnTo>
                    <a:pt x="2207" y="0"/>
                  </a:lnTo>
                </a:path>
              </a:pathLst>
            </a:custGeom>
            <a:noFill/>
            <a:ln w="38100" cmpd="sng">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fr-FR">
                <a:solidFill>
                  <a:srgbClr val="000000"/>
                </a:solidFill>
                <a:latin typeface="Arial" panose="020B0604020202020204" pitchFamily="34" charset="0"/>
                <a:cs typeface="Arial" panose="020B0604020202020204" pitchFamily="34" charset="0"/>
              </a:endParaRPr>
            </a:p>
          </p:txBody>
        </p:sp>
        <p:sp>
          <p:nvSpPr>
            <p:cNvPr id="28" name="Text Box 18"/>
            <p:cNvSpPr txBox="1">
              <a:spLocks noChangeArrowheads="1"/>
            </p:cNvSpPr>
            <p:nvPr/>
          </p:nvSpPr>
          <p:spPr bwMode="auto">
            <a:xfrm>
              <a:off x="6372225" y="5397930"/>
              <a:ext cx="3052844"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0"/>
                </a:spcBef>
                <a:spcAft>
                  <a:spcPct val="0"/>
                </a:spcAft>
                <a:buNone/>
              </a:pPr>
              <a:r>
                <a:rPr lang="fr-FR" altLang="fr-FR" sz="900" dirty="0">
                  <a:solidFill>
                    <a:srgbClr val="000000"/>
                  </a:solidFill>
                  <a:latin typeface="DIN-Black"/>
                </a:rPr>
                <a:t>Nombre de visites pour </a:t>
              </a:r>
              <a:r>
                <a:rPr lang="fr-FR" altLang="fr-FR" sz="900" dirty="0">
                  <a:solidFill>
                    <a:srgbClr val="000000"/>
                  </a:solidFill>
                  <a:latin typeface="DIN-Black"/>
                  <a:cs typeface="Arial"/>
                </a:rPr>
                <a:t>2020/2021</a:t>
              </a:r>
              <a:endParaRPr lang="fr-FR" altLang="fr-FR" sz="900" dirty="0">
                <a:solidFill>
                  <a:srgbClr val="000000"/>
                </a:solidFill>
                <a:latin typeface="DIN-Regular" pitchFamily="50" charset="0"/>
              </a:endParaRPr>
            </a:p>
          </p:txBody>
        </p:sp>
      </p:grpSp>
      <p:grpSp>
        <p:nvGrpSpPr>
          <p:cNvPr id="7" name="Groupe 6"/>
          <p:cNvGrpSpPr/>
          <p:nvPr/>
        </p:nvGrpSpPr>
        <p:grpSpPr>
          <a:xfrm>
            <a:off x="7042768" y="3999000"/>
            <a:ext cx="2116551" cy="868146"/>
            <a:chOff x="4503363" y="5194968"/>
            <a:chExt cx="2822069" cy="1157529"/>
          </a:xfrm>
        </p:grpSpPr>
        <p:sp>
          <p:nvSpPr>
            <p:cNvPr id="15" name="Text Box 16"/>
            <p:cNvSpPr txBox="1">
              <a:spLocks noChangeArrowheads="1"/>
            </p:cNvSpPr>
            <p:nvPr/>
          </p:nvSpPr>
          <p:spPr bwMode="auto">
            <a:xfrm rot="21397516">
              <a:off x="4503363" y="5194968"/>
              <a:ext cx="2822069"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None/>
              </a:pPr>
              <a:r>
                <a:rPr lang="fr-FR" altLang="fr-FR" sz="1800" dirty="0">
                  <a:solidFill>
                    <a:srgbClr val="FF9900"/>
                  </a:solidFill>
                  <a:latin typeface="DIN-Black"/>
                  <a:cs typeface="Arial"/>
                </a:rPr>
                <a:t>3 386 603</a:t>
              </a:r>
              <a:endParaRPr lang="fr-FR" altLang="fr-FR" sz="1800" dirty="0">
                <a:solidFill>
                  <a:srgbClr val="FF9900"/>
                </a:solidFill>
                <a:latin typeface="DIN-Black"/>
              </a:endParaRPr>
            </a:p>
          </p:txBody>
        </p:sp>
        <p:sp>
          <p:nvSpPr>
            <p:cNvPr id="16" name="Freeform 33"/>
            <p:cNvSpPr>
              <a:spLocks/>
            </p:cNvSpPr>
            <p:nvPr/>
          </p:nvSpPr>
          <p:spPr bwMode="auto">
            <a:xfrm>
              <a:off x="4608264" y="5705648"/>
              <a:ext cx="1306133" cy="114406"/>
            </a:xfrm>
            <a:custGeom>
              <a:avLst/>
              <a:gdLst>
                <a:gd name="T0" fmla="*/ 0 w 2207"/>
                <a:gd name="T1" fmla="*/ 2147483646 h 242"/>
                <a:gd name="T2" fmla="*/ 2147483646 w 2207"/>
                <a:gd name="T3" fmla="*/ 2147483646 h 242"/>
                <a:gd name="T4" fmla="*/ 2147483646 w 2207"/>
                <a:gd name="T5" fmla="*/ 2147483646 h 242"/>
                <a:gd name="T6" fmla="*/ 2147483646 w 2207"/>
                <a:gd name="T7" fmla="*/ 2147483646 h 242"/>
                <a:gd name="T8" fmla="*/ 2147483646 w 2207"/>
                <a:gd name="T9" fmla="*/ 0 h 2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7" h="242">
                  <a:moveTo>
                    <a:pt x="0" y="118"/>
                  </a:moveTo>
                  <a:lnTo>
                    <a:pt x="1687" y="30"/>
                  </a:lnTo>
                  <a:lnTo>
                    <a:pt x="1922" y="242"/>
                  </a:lnTo>
                  <a:lnTo>
                    <a:pt x="1910" y="18"/>
                  </a:lnTo>
                  <a:lnTo>
                    <a:pt x="2207" y="0"/>
                  </a:lnTo>
                </a:path>
              </a:pathLst>
            </a:custGeom>
            <a:noFill/>
            <a:ln w="38100" cmpd="sng">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fr-FR">
                <a:solidFill>
                  <a:srgbClr val="000000"/>
                </a:solidFill>
                <a:latin typeface="Arial" panose="020B0604020202020204" pitchFamily="34" charset="0"/>
                <a:cs typeface="Arial" panose="020B0604020202020204" pitchFamily="34" charset="0"/>
              </a:endParaRPr>
            </a:p>
          </p:txBody>
        </p:sp>
        <p:sp>
          <p:nvSpPr>
            <p:cNvPr id="17" name="Text Box 18"/>
            <p:cNvSpPr txBox="1">
              <a:spLocks noChangeArrowheads="1"/>
            </p:cNvSpPr>
            <p:nvPr/>
          </p:nvSpPr>
          <p:spPr bwMode="auto">
            <a:xfrm>
              <a:off x="4584376" y="5860054"/>
              <a:ext cx="240212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0"/>
                </a:spcBef>
                <a:spcAft>
                  <a:spcPct val="0"/>
                </a:spcAft>
                <a:buNone/>
              </a:pPr>
              <a:r>
                <a:rPr lang="fr-FR" altLang="fr-FR" sz="900" dirty="0">
                  <a:solidFill>
                    <a:srgbClr val="000000"/>
                  </a:solidFill>
                  <a:latin typeface="DIN-Black"/>
                </a:rPr>
                <a:t>Nombre de visites pour </a:t>
              </a:r>
            </a:p>
            <a:p>
              <a:pPr fontAlgn="base">
                <a:spcBef>
                  <a:spcPct val="0"/>
                </a:spcBef>
                <a:spcAft>
                  <a:spcPct val="0"/>
                </a:spcAft>
                <a:buNone/>
              </a:pPr>
              <a:r>
                <a:rPr lang="fr-FR" altLang="fr-FR" sz="900" dirty="0">
                  <a:solidFill>
                    <a:srgbClr val="000000"/>
                  </a:solidFill>
                  <a:latin typeface="DIN-Black"/>
                  <a:cs typeface="Arial"/>
                </a:rPr>
                <a:t>le mois de Mars 2020</a:t>
              </a:r>
              <a:endParaRPr lang="fr-FR" altLang="fr-FR" sz="900" dirty="0">
                <a:solidFill>
                  <a:srgbClr val="000000"/>
                </a:solidFill>
                <a:latin typeface="DIN-Regular" pitchFamily="50" charset="0"/>
                <a:cs typeface="Arial"/>
              </a:endParaRPr>
            </a:p>
          </p:txBody>
        </p:sp>
      </p:grpSp>
      <p:graphicFrame>
        <p:nvGraphicFramePr>
          <p:cNvPr id="22" name="Graphique 21">
            <a:extLst>
              <a:ext uri="{FF2B5EF4-FFF2-40B4-BE49-F238E27FC236}">
                <a16:creationId xmlns:a16="http://schemas.microsoft.com/office/drawing/2014/main" xmlns="" id="{00000000-0008-0000-0000-000003000000}"/>
              </a:ext>
            </a:extLst>
          </p:cNvPr>
          <p:cNvGraphicFramePr>
            <a:graphicFrameLocks/>
          </p:cNvGraphicFramePr>
          <p:nvPr>
            <p:extLst/>
          </p:nvPr>
        </p:nvGraphicFramePr>
        <p:xfrm>
          <a:off x="526951" y="1515291"/>
          <a:ext cx="5941219" cy="4014651"/>
        </p:xfrm>
        <a:graphic>
          <a:graphicData uri="http://schemas.openxmlformats.org/drawingml/2006/chart">
            <c:chart xmlns:c="http://schemas.openxmlformats.org/drawingml/2006/chart" xmlns:r="http://schemas.openxmlformats.org/officeDocument/2006/relationships" r:id="rId3"/>
          </a:graphicData>
        </a:graphic>
      </p:graphicFrame>
      <p:grpSp>
        <p:nvGrpSpPr>
          <p:cNvPr id="34" name="Groupe 33">
            <a:extLst>
              <a:ext uri="{FF2B5EF4-FFF2-40B4-BE49-F238E27FC236}">
                <a16:creationId xmlns:a16="http://schemas.microsoft.com/office/drawing/2014/main" xmlns="" id="{FBF80E88-7A98-0E48-AFF0-0D2760033D05}"/>
              </a:ext>
            </a:extLst>
          </p:cNvPr>
          <p:cNvGrpSpPr/>
          <p:nvPr/>
        </p:nvGrpSpPr>
        <p:grpSpPr>
          <a:xfrm>
            <a:off x="7003049" y="2923761"/>
            <a:ext cx="2289633" cy="871091"/>
            <a:chOff x="6372225" y="4728918"/>
            <a:chExt cx="3052844" cy="1161455"/>
          </a:xfrm>
        </p:grpSpPr>
        <p:sp>
          <p:nvSpPr>
            <p:cNvPr id="35" name="Text Box 16">
              <a:extLst>
                <a:ext uri="{FF2B5EF4-FFF2-40B4-BE49-F238E27FC236}">
                  <a16:creationId xmlns:a16="http://schemas.microsoft.com/office/drawing/2014/main" xmlns="" id="{A30B4369-D01D-444F-8F70-CCA868B02855}"/>
                </a:ext>
              </a:extLst>
            </p:cNvPr>
            <p:cNvSpPr txBox="1">
              <a:spLocks noChangeArrowheads="1"/>
            </p:cNvSpPr>
            <p:nvPr/>
          </p:nvSpPr>
          <p:spPr bwMode="auto">
            <a:xfrm rot="21397516">
              <a:off x="6436325" y="4728918"/>
              <a:ext cx="2822068" cy="492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None/>
              </a:pPr>
              <a:r>
                <a:rPr lang="fr-FR" altLang="fr-FR" sz="1800" dirty="0">
                  <a:solidFill>
                    <a:srgbClr val="FF9900"/>
                  </a:solidFill>
                  <a:latin typeface="DIN-Black"/>
                  <a:cs typeface="Arial"/>
                </a:rPr>
                <a:t>202 018 437</a:t>
              </a:r>
            </a:p>
          </p:txBody>
        </p:sp>
        <p:sp>
          <p:nvSpPr>
            <p:cNvPr id="36" name="Freeform 33">
              <a:extLst>
                <a:ext uri="{FF2B5EF4-FFF2-40B4-BE49-F238E27FC236}">
                  <a16:creationId xmlns:a16="http://schemas.microsoft.com/office/drawing/2014/main" xmlns="" id="{5D5AE022-3016-9D42-9323-A80CA8C613BC}"/>
                </a:ext>
              </a:extLst>
            </p:cNvPr>
            <p:cNvSpPr>
              <a:spLocks/>
            </p:cNvSpPr>
            <p:nvPr/>
          </p:nvSpPr>
          <p:spPr bwMode="auto">
            <a:xfrm>
              <a:off x="6681043" y="5232606"/>
              <a:ext cx="1306133" cy="114406"/>
            </a:xfrm>
            <a:custGeom>
              <a:avLst/>
              <a:gdLst>
                <a:gd name="T0" fmla="*/ 0 w 2207"/>
                <a:gd name="T1" fmla="*/ 2147483646 h 242"/>
                <a:gd name="T2" fmla="*/ 2147483646 w 2207"/>
                <a:gd name="T3" fmla="*/ 2147483646 h 242"/>
                <a:gd name="T4" fmla="*/ 2147483646 w 2207"/>
                <a:gd name="T5" fmla="*/ 2147483646 h 242"/>
                <a:gd name="T6" fmla="*/ 2147483646 w 2207"/>
                <a:gd name="T7" fmla="*/ 2147483646 h 242"/>
                <a:gd name="T8" fmla="*/ 2147483646 w 2207"/>
                <a:gd name="T9" fmla="*/ 0 h 2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7" h="242">
                  <a:moveTo>
                    <a:pt x="0" y="118"/>
                  </a:moveTo>
                  <a:lnTo>
                    <a:pt x="1687" y="30"/>
                  </a:lnTo>
                  <a:lnTo>
                    <a:pt x="1922" y="242"/>
                  </a:lnTo>
                  <a:lnTo>
                    <a:pt x="1910" y="18"/>
                  </a:lnTo>
                  <a:lnTo>
                    <a:pt x="2207" y="0"/>
                  </a:lnTo>
                </a:path>
              </a:pathLst>
            </a:custGeom>
            <a:noFill/>
            <a:ln w="38100" cmpd="sng">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fr-FR">
                <a:solidFill>
                  <a:srgbClr val="000000"/>
                </a:solidFill>
                <a:latin typeface="Arial" panose="020B0604020202020204" pitchFamily="34" charset="0"/>
                <a:cs typeface="Arial" panose="020B0604020202020204" pitchFamily="34" charset="0"/>
              </a:endParaRPr>
            </a:p>
          </p:txBody>
        </p:sp>
        <p:sp>
          <p:nvSpPr>
            <p:cNvPr id="37" name="Text Box 18">
              <a:extLst>
                <a:ext uri="{FF2B5EF4-FFF2-40B4-BE49-F238E27FC236}">
                  <a16:creationId xmlns:a16="http://schemas.microsoft.com/office/drawing/2014/main" xmlns="" id="{205F740D-EAAD-AB49-91BB-9727964701A5}"/>
                </a:ext>
              </a:extLst>
            </p:cNvPr>
            <p:cNvSpPr txBox="1">
              <a:spLocks noChangeArrowheads="1"/>
            </p:cNvSpPr>
            <p:nvPr/>
          </p:nvSpPr>
          <p:spPr bwMode="auto">
            <a:xfrm>
              <a:off x="6372225" y="5397930"/>
              <a:ext cx="3052844"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0"/>
                </a:spcBef>
                <a:spcAft>
                  <a:spcPct val="0"/>
                </a:spcAft>
                <a:buNone/>
              </a:pPr>
              <a:r>
                <a:rPr lang="fr-FR" altLang="fr-FR" sz="900" dirty="0">
                  <a:solidFill>
                    <a:srgbClr val="000000"/>
                  </a:solidFill>
                  <a:latin typeface="DIN-Black"/>
                </a:rPr>
                <a:t>Nombre de pages vues pour</a:t>
              </a:r>
            </a:p>
            <a:p>
              <a:pPr fontAlgn="base">
                <a:spcBef>
                  <a:spcPct val="0"/>
                </a:spcBef>
                <a:spcAft>
                  <a:spcPct val="0"/>
                </a:spcAft>
                <a:buNone/>
              </a:pPr>
              <a:r>
                <a:rPr lang="fr-FR" altLang="fr-FR" sz="900" dirty="0">
                  <a:solidFill>
                    <a:srgbClr val="000000"/>
                  </a:solidFill>
                  <a:latin typeface="DIN-Black"/>
                </a:rPr>
                <a:t> </a:t>
              </a:r>
              <a:r>
                <a:rPr lang="fr-FR" altLang="fr-FR" sz="900" dirty="0">
                  <a:solidFill>
                    <a:srgbClr val="000000"/>
                  </a:solidFill>
                  <a:latin typeface="DIN-Black"/>
                  <a:cs typeface="Arial"/>
                </a:rPr>
                <a:t>2020/2021</a:t>
              </a:r>
              <a:endParaRPr lang="fr-FR" altLang="fr-FR" sz="900" dirty="0">
                <a:solidFill>
                  <a:srgbClr val="000000"/>
                </a:solidFill>
                <a:latin typeface="DIN-Regular" pitchFamily="50" charset="0"/>
              </a:endParaRPr>
            </a:p>
          </p:txBody>
        </p:sp>
      </p:grpSp>
      <p:sp>
        <p:nvSpPr>
          <p:cNvPr id="32" name="Text Box 3"/>
          <p:cNvSpPr txBox="1">
            <a:spLocks noChangeArrowheads="1"/>
          </p:cNvSpPr>
          <p:nvPr/>
        </p:nvSpPr>
        <p:spPr bwMode="auto">
          <a:xfrm>
            <a:off x="0" y="37628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ESPACE NUMERIQUE DE TRAVAIL</a:t>
            </a:r>
          </a:p>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Indicateurs d’usages</a:t>
            </a:r>
          </a:p>
        </p:txBody>
      </p:sp>
      <p:pic>
        <p:nvPicPr>
          <p:cNvPr id="3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Image 39">
            <a:extLst>
              <a:ext uri="{FF2B5EF4-FFF2-40B4-BE49-F238E27FC236}">
                <a16:creationId xmlns:a16="http://schemas.microsoft.com/office/drawing/2014/main" xmlns="" id="{F7E1C50C-DF08-4E08-919F-02C2C480B45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19" name="Rectangle 18"/>
          <p:cNvSpPr/>
          <p:nvPr/>
        </p:nvSpPr>
        <p:spPr>
          <a:xfrm>
            <a:off x="1532584" y="5745952"/>
            <a:ext cx="8175799" cy="523220"/>
          </a:xfrm>
          <a:prstGeom prst="rect">
            <a:avLst/>
          </a:prstGeom>
        </p:spPr>
        <p:txBody>
          <a:bodyPr wrap="square">
            <a:spAutoFit/>
          </a:bodyPr>
          <a:lstStyle/>
          <a:p>
            <a:r>
              <a:rPr lang="fr-FR" altLang="fr-FR" sz="1400" dirty="0">
                <a:solidFill>
                  <a:srgbClr val="000000"/>
                </a:solidFill>
                <a:latin typeface="Arial"/>
                <a:cs typeface="Arial"/>
              </a:rPr>
              <a:t>46 Collèges avec la solution de vie scolaire intégrée </a:t>
            </a:r>
            <a:endParaRPr lang="fr-FR" altLang="fr-FR" sz="1400" dirty="0">
              <a:solidFill>
                <a:srgbClr val="000000"/>
              </a:solidFill>
              <a:latin typeface="Arial"/>
            </a:endParaRPr>
          </a:p>
          <a:p>
            <a:r>
              <a:rPr lang="fr-FR" altLang="fr-FR" sz="1400" dirty="0">
                <a:solidFill>
                  <a:srgbClr val="000000"/>
                </a:solidFill>
                <a:latin typeface="Arial"/>
                <a:cs typeface="Arial"/>
              </a:rPr>
              <a:t>65 Collèges avec </a:t>
            </a:r>
            <a:r>
              <a:rPr lang="fr-FR" altLang="fr-FR" sz="1400" dirty="0" err="1">
                <a:solidFill>
                  <a:srgbClr val="000000"/>
                </a:solidFill>
                <a:latin typeface="Arial"/>
                <a:cs typeface="Arial"/>
              </a:rPr>
              <a:t>Pronote</a:t>
            </a:r>
            <a:r>
              <a:rPr lang="fr-FR" altLang="fr-FR" sz="1400" dirty="0">
                <a:solidFill>
                  <a:srgbClr val="000000"/>
                </a:solidFill>
                <a:latin typeface="Arial"/>
                <a:cs typeface="Arial"/>
              </a:rPr>
              <a:t> avec connecteur vers l’ENT</a:t>
            </a:r>
          </a:p>
        </p:txBody>
      </p:sp>
      <p:sp>
        <p:nvSpPr>
          <p:cNvPr id="20" name="Espace réservé du numéro de diapositive 2"/>
          <p:cNvSpPr>
            <a:spLocks noGrp="1"/>
          </p:cNvSpPr>
          <p:nvPr>
            <p:ph type="sldNum" sz="quarter" idx="12"/>
          </p:nvPr>
        </p:nvSpPr>
        <p:spPr>
          <a:xfrm>
            <a:off x="6553200" y="6245225"/>
            <a:ext cx="2133600" cy="476250"/>
          </a:xfrm>
        </p:spPr>
        <p:txBody>
          <a:bodyPr/>
          <a:lstStyle/>
          <a:p>
            <a:pPr fontAlgn="base">
              <a:spcBef>
                <a:spcPct val="0"/>
              </a:spcBef>
              <a:spcAft>
                <a:spcPct val="0"/>
              </a:spcAft>
              <a:defRPr/>
            </a:pPr>
            <a:r>
              <a:rPr lang="fr-FR" altLang="fr-FR" dirty="0" smtClean="0">
                <a:solidFill>
                  <a:srgbClr val="000000"/>
                </a:solidFill>
              </a:rPr>
              <a:t>28</a:t>
            </a:r>
          </a:p>
        </p:txBody>
      </p:sp>
    </p:spTree>
    <p:extLst>
      <p:ext uri="{BB962C8B-B14F-4D97-AF65-F5344CB8AC3E}">
        <p14:creationId xmlns:p14="http://schemas.microsoft.com/office/powerpoint/2010/main" val="2276961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3"/>
          <p:cNvSpPr txBox="1">
            <a:spLocks noChangeArrowheads="1"/>
          </p:cNvSpPr>
          <p:nvPr/>
        </p:nvSpPr>
        <p:spPr bwMode="auto">
          <a:xfrm>
            <a:off x="0" y="37628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ESPACE NUMERIQUE DE TRAVAIL</a:t>
            </a:r>
          </a:p>
          <a:p>
            <a:pPr lvl="1" algn="ctr" fontAlgn="base">
              <a:spcBef>
                <a:spcPct val="50000"/>
              </a:spcBef>
              <a:spcAft>
                <a:spcPct val="0"/>
              </a:spcAft>
              <a:buFontTx/>
              <a:buNone/>
            </a:pPr>
            <a:r>
              <a:rPr lang="fr-FR" altLang="fr-FR" sz="1500" dirty="0" smtClean="0">
                <a:solidFill>
                  <a:srgbClr val="000000"/>
                </a:solidFill>
                <a:latin typeface="DIN-Black" pitchFamily="50" charset="0"/>
                <a:ea typeface="MS PGothic" panose="020B0600070205080204" pitchFamily="34" charset="-128"/>
              </a:rPr>
              <a:t>Les évolutions depuis 2020</a:t>
            </a:r>
            <a:endParaRPr lang="fr-FR" altLang="fr-FR" sz="1500" dirty="0">
              <a:solidFill>
                <a:srgbClr val="000000"/>
              </a:solidFill>
              <a:latin typeface="DIN-Black" pitchFamily="50" charset="0"/>
              <a:ea typeface="MS PGothic" panose="020B0600070205080204" pitchFamily="34" charset="-128"/>
            </a:endParaRPr>
          </a:p>
        </p:txBody>
      </p:sp>
      <p:pic>
        <p:nvPicPr>
          <p:cNvPr id="3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Image 39">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Espace réservé du numéro de diapositive 2"/>
          <p:cNvSpPr>
            <a:spLocks noGrp="1"/>
          </p:cNvSpPr>
          <p:nvPr>
            <p:ph type="sldNum" sz="quarter" idx="12"/>
          </p:nvPr>
        </p:nvSpPr>
        <p:spPr>
          <a:xfrm>
            <a:off x="6553200" y="6245225"/>
            <a:ext cx="2133600" cy="476250"/>
          </a:xfrm>
        </p:spPr>
        <p:txBody>
          <a:bodyPr/>
          <a:lstStyle/>
          <a:p>
            <a:pPr fontAlgn="base">
              <a:spcBef>
                <a:spcPct val="0"/>
              </a:spcBef>
              <a:spcAft>
                <a:spcPct val="0"/>
              </a:spcAft>
              <a:defRPr/>
            </a:pPr>
            <a:r>
              <a:rPr lang="fr-FR" altLang="fr-FR" dirty="0" smtClean="0">
                <a:solidFill>
                  <a:srgbClr val="000000"/>
                </a:solidFill>
                <a:latin typeface="Arial" panose="020B0604020202020204" pitchFamily="34" charset="0"/>
                <a:cs typeface="Arial" panose="020B0604020202020204" pitchFamily="34" charset="0"/>
              </a:rPr>
              <a:t>29</a:t>
            </a:r>
            <a:endParaRPr lang="fr-FR" altLang="fr-FR" dirty="0">
              <a:solidFill>
                <a:srgbClr val="000000"/>
              </a:solidFill>
              <a:latin typeface="Arial" panose="020B0604020202020204" pitchFamily="34" charset="0"/>
              <a:cs typeface="Arial" panose="020B0604020202020204" pitchFamily="34" charset="0"/>
            </a:endParaRPr>
          </a:p>
        </p:txBody>
      </p:sp>
      <p:graphicFrame>
        <p:nvGraphicFramePr>
          <p:cNvPr id="10" name="Diagramme 9">
            <a:extLst>
              <a:ext uri="{FF2B5EF4-FFF2-40B4-BE49-F238E27FC236}">
                <a16:creationId xmlns:a16="http://schemas.microsoft.com/office/drawing/2014/main" xmlns="" id="{2706E66F-E582-419F-92CC-77D3988C160A}"/>
              </a:ext>
            </a:extLst>
          </p:cNvPr>
          <p:cNvGraphicFramePr/>
          <p:nvPr>
            <p:extLst>
              <p:ext uri="{D42A27DB-BD31-4B8C-83A1-F6EECF244321}">
                <p14:modId xmlns:p14="http://schemas.microsoft.com/office/powerpoint/2010/main" val="2191844634"/>
              </p:ext>
            </p:extLst>
          </p:nvPr>
        </p:nvGraphicFramePr>
        <p:xfrm>
          <a:off x="6023708" y="2226365"/>
          <a:ext cx="2836767" cy="29911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Espace réservé du contenu 9">
            <a:extLst>
              <a:ext uri="{FF2B5EF4-FFF2-40B4-BE49-F238E27FC236}">
                <a16:creationId xmlns:a16="http://schemas.microsoft.com/office/drawing/2014/main" xmlns="" id="{C8DD9282-DC84-4AEF-BFFB-15EA76705B6B}"/>
              </a:ext>
            </a:extLst>
          </p:cNvPr>
          <p:cNvSpPr txBox="1">
            <a:spLocks/>
          </p:cNvSpPr>
          <p:nvPr/>
        </p:nvSpPr>
        <p:spPr>
          <a:xfrm>
            <a:off x="209382" y="1579152"/>
            <a:ext cx="5926694" cy="426505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spcAft>
                <a:spcPts val="1600"/>
              </a:spcAft>
              <a:buNone/>
            </a:pPr>
            <a:r>
              <a:rPr lang="fr-FR" sz="1400" kern="0" dirty="0" smtClean="0"/>
              <a:t>Le cahier de textes est l’outil incontournable de l’ENT</a:t>
            </a:r>
          </a:p>
          <a:p>
            <a:pPr marL="0">
              <a:spcBef>
                <a:spcPts val="0"/>
              </a:spcBef>
              <a:spcAft>
                <a:spcPts val="0"/>
              </a:spcAft>
            </a:pPr>
            <a:r>
              <a:rPr lang="fr-FR" sz="1800" kern="0" dirty="0" smtClean="0"/>
              <a:t>Reflet de l’emploi du temps de chaque élève</a:t>
            </a:r>
          </a:p>
          <a:p>
            <a:pPr marL="0">
              <a:spcBef>
                <a:spcPts val="0"/>
              </a:spcBef>
              <a:spcAft>
                <a:spcPts val="0"/>
              </a:spcAft>
            </a:pPr>
            <a:endParaRPr lang="fr-FR" sz="300" kern="0" dirty="0" smtClean="0"/>
          </a:p>
          <a:p>
            <a:pPr marL="0">
              <a:spcBef>
                <a:spcPts val="0"/>
              </a:spcBef>
              <a:spcAft>
                <a:spcPts val="0"/>
              </a:spcAft>
            </a:pPr>
            <a:r>
              <a:rPr lang="fr-FR" sz="1800" kern="0" dirty="0" smtClean="0"/>
              <a:t>Lieu de mise en cohérence de nombreux outils de l’ENT ( publication, outils de stockage, réservation de ressources, classe virtuelle….)</a:t>
            </a:r>
          </a:p>
          <a:p>
            <a:pPr marL="0">
              <a:spcBef>
                <a:spcPts val="0"/>
              </a:spcBef>
              <a:spcAft>
                <a:spcPts val="0"/>
              </a:spcAft>
            </a:pPr>
            <a:endParaRPr lang="fr-FR" sz="300" kern="0" dirty="0" smtClean="0"/>
          </a:p>
          <a:p>
            <a:pPr marL="0">
              <a:spcBef>
                <a:spcPts val="0"/>
              </a:spcBef>
              <a:spcAft>
                <a:spcPts val="0"/>
              </a:spcAft>
            </a:pPr>
            <a:r>
              <a:rPr lang="fr-FR" sz="1800" kern="0" dirty="0" smtClean="0"/>
              <a:t>Outil de suivi naturel de la scolarité pour les parents (consultation du contenu des séances, suivi du travail fait ou à faire)</a:t>
            </a:r>
          </a:p>
          <a:p>
            <a:pPr marL="0">
              <a:spcBef>
                <a:spcPts val="0"/>
              </a:spcBef>
              <a:spcAft>
                <a:spcPts val="0"/>
              </a:spcAft>
            </a:pPr>
            <a:endParaRPr lang="fr-FR" sz="300" kern="0" dirty="0" smtClean="0"/>
          </a:p>
          <a:p>
            <a:pPr marL="0">
              <a:spcBef>
                <a:spcPts val="0"/>
              </a:spcBef>
              <a:spcAft>
                <a:spcPts val="0"/>
              </a:spcAft>
            </a:pPr>
            <a:r>
              <a:rPr lang="fr-FR" sz="1800" kern="0" dirty="0" smtClean="0"/>
              <a:t>Outils pédagogiques au service de l’enseignant et de l’élève permettant la différenciation pédagogique et le développement de l’autonomie de l’élève.</a:t>
            </a:r>
          </a:p>
          <a:p>
            <a:pPr marL="0">
              <a:spcBef>
                <a:spcPts val="0"/>
              </a:spcBef>
              <a:spcAft>
                <a:spcPts val="0"/>
              </a:spcAft>
            </a:pPr>
            <a:endParaRPr lang="fr-FR" sz="300" kern="0" dirty="0" smtClean="0"/>
          </a:p>
          <a:p>
            <a:pPr marL="0">
              <a:spcBef>
                <a:spcPts val="0"/>
              </a:spcBef>
              <a:spcAft>
                <a:spcPts val="0"/>
              </a:spcAft>
            </a:pPr>
            <a:r>
              <a:rPr lang="fr-FR" sz="1800" kern="0" dirty="0" smtClean="0"/>
              <a:t>Outil dont l’usage s’adapte au niveau de l’utilisateur : du plus simple au plus sophistiqué.</a:t>
            </a:r>
            <a:endParaRPr lang="fr-FR" sz="1800" kern="0" dirty="0"/>
          </a:p>
        </p:txBody>
      </p:sp>
    </p:spTree>
    <p:extLst>
      <p:ext uri="{BB962C8B-B14F-4D97-AF65-F5344CB8AC3E}">
        <p14:creationId xmlns:p14="http://schemas.microsoft.com/office/powerpoint/2010/main" val="2260733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3"/>
          <p:cNvSpPr txBox="1">
            <a:spLocks noChangeArrowheads="1"/>
          </p:cNvSpPr>
          <p:nvPr/>
        </p:nvSpPr>
        <p:spPr bwMode="auto">
          <a:xfrm>
            <a:off x="0" y="37628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ESPACE NUMERIQUE DE TRAVAIL</a:t>
            </a:r>
          </a:p>
          <a:p>
            <a:pPr lvl="1" algn="ctr" fontAlgn="base">
              <a:spcBef>
                <a:spcPct val="50000"/>
              </a:spcBef>
              <a:spcAft>
                <a:spcPct val="0"/>
              </a:spcAft>
              <a:buFontTx/>
              <a:buNone/>
            </a:pPr>
            <a:r>
              <a:rPr lang="fr-FR" altLang="fr-FR" sz="1500" dirty="0" smtClean="0">
                <a:solidFill>
                  <a:srgbClr val="000000"/>
                </a:solidFill>
                <a:latin typeface="DIN-Black" pitchFamily="50" charset="0"/>
                <a:ea typeface="MS PGothic" panose="020B0600070205080204" pitchFamily="34" charset="-128"/>
              </a:rPr>
              <a:t>Les évolutions depuis 2020</a:t>
            </a:r>
            <a:endParaRPr lang="fr-FR" altLang="fr-FR" sz="1500" dirty="0">
              <a:solidFill>
                <a:srgbClr val="000000"/>
              </a:solidFill>
              <a:latin typeface="DIN-Black" pitchFamily="50" charset="0"/>
              <a:ea typeface="MS PGothic" panose="020B0600070205080204" pitchFamily="34" charset="-128"/>
            </a:endParaRPr>
          </a:p>
        </p:txBody>
      </p:sp>
      <p:pic>
        <p:nvPicPr>
          <p:cNvPr id="3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Image 39">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Espace réservé du numéro de diapositive 2"/>
          <p:cNvSpPr>
            <a:spLocks noGrp="1"/>
          </p:cNvSpPr>
          <p:nvPr>
            <p:ph type="sldNum" sz="quarter" idx="12"/>
          </p:nvPr>
        </p:nvSpPr>
        <p:spPr>
          <a:xfrm>
            <a:off x="6553200" y="6245225"/>
            <a:ext cx="2133600" cy="476250"/>
          </a:xfrm>
        </p:spPr>
        <p:txBody>
          <a:bodyPr/>
          <a:lstStyle/>
          <a:p>
            <a:pPr fontAlgn="base">
              <a:spcBef>
                <a:spcPct val="0"/>
              </a:spcBef>
              <a:spcAft>
                <a:spcPct val="0"/>
              </a:spcAft>
              <a:defRPr/>
            </a:pPr>
            <a:r>
              <a:rPr lang="fr-FR" altLang="fr-FR" dirty="0" smtClean="0">
                <a:solidFill>
                  <a:srgbClr val="000000"/>
                </a:solidFill>
                <a:latin typeface="Arial" panose="020B0604020202020204" pitchFamily="34" charset="0"/>
                <a:cs typeface="Arial" panose="020B0604020202020204" pitchFamily="34" charset="0"/>
              </a:rPr>
              <a:t>29</a:t>
            </a:r>
            <a:endParaRPr lang="fr-FR" altLang="fr-FR" dirty="0">
              <a:solidFill>
                <a:srgbClr val="000000"/>
              </a:solidFill>
              <a:latin typeface="Arial" panose="020B0604020202020204" pitchFamily="34" charset="0"/>
              <a:cs typeface="Arial" panose="020B0604020202020204" pitchFamily="34" charset="0"/>
            </a:endParaRPr>
          </a:p>
        </p:txBody>
      </p:sp>
      <p:sp>
        <p:nvSpPr>
          <p:cNvPr id="8" name="Rectangle 7"/>
          <p:cNvSpPr/>
          <p:nvPr/>
        </p:nvSpPr>
        <p:spPr>
          <a:xfrm>
            <a:off x="444755" y="1671254"/>
            <a:ext cx="6666412" cy="1815882"/>
          </a:xfrm>
          <a:prstGeom prst="rect">
            <a:avLst/>
          </a:prstGeom>
        </p:spPr>
        <p:txBody>
          <a:bodyPr wrap="square">
            <a:spAutoFit/>
          </a:bodyPr>
          <a:lstStyle/>
          <a:p>
            <a:r>
              <a:rPr lang="fr-FR" sz="1400" dirty="0" smtClean="0">
                <a:solidFill>
                  <a:srgbClr val="000000"/>
                </a:solidFill>
                <a:latin typeface="Arial"/>
              </a:rPr>
              <a:t>Une infrastructure </a:t>
            </a:r>
            <a:r>
              <a:rPr lang="fr-FR" sz="1400" dirty="0">
                <a:solidFill>
                  <a:srgbClr val="000000"/>
                </a:solidFill>
                <a:latin typeface="Arial"/>
              </a:rPr>
              <a:t>pour assurer un fonctionnement optimal </a:t>
            </a:r>
            <a:r>
              <a:rPr lang="en-US" sz="1400" dirty="0" smtClean="0">
                <a:solidFill>
                  <a:srgbClr val="000000"/>
                </a:solidFill>
                <a:latin typeface="Arial"/>
              </a:rPr>
              <a:t>qui </a:t>
            </a:r>
            <a:r>
              <a:rPr lang="fr-FR" sz="1400" dirty="0">
                <a:solidFill>
                  <a:srgbClr val="000000"/>
                </a:solidFill>
                <a:latin typeface="Arial"/>
              </a:rPr>
              <a:t>permet d’accueillir : 35 000 connexions simultanées </a:t>
            </a:r>
            <a:endParaRPr lang="fr-FR" sz="1400" dirty="0" smtClean="0">
              <a:solidFill>
                <a:srgbClr val="000000"/>
              </a:solidFill>
              <a:latin typeface="Arial"/>
            </a:endParaRPr>
          </a:p>
          <a:p>
            <a:r>
              <a:rPr lang="fr-FR" sz="1400" kern="0" dirty="0">
                <a:solidFill>
                  <a:srgbClr val="000000"/>
                </a:solidFill>
              </a:rPr>
              <a:t>Le support « Allo </a:t>
            </a:r>
            <a:r>
              <a:rPr lang="fr-FR" sz="1400" kern="0" dirty="0" err="1">
                <a:solidFill>
                  <a:srgbClr val="000000"/>
                </a:solidFill>
              </a:rPr>
              <a:t>Moncollège</a:t>
            </a:r>
            <a:r>
              <a:rPr lang="fr-FR" sz="1400" kern="0" dirty="0">
                <a:solidFill>
                  <a:srgbClr val="000000"/>
                </a:solidFill>
              </a:rPr>
              <a:t> » est un dispositif d’accompagnement </a:t>
            </a:r>
            <a:r>
              <a:rPr lang="fr-FR" sz="1400" kern="0" dirty="0" smtClean="0">
                <a:solidFill>
                  <a:srgbClr val="000000"/>
                </a:solidFill>
              </a:rPr>
              <a:t>renforcé</a:t>
            </a:r>
          </a:p>
          <a:p>
            <a:r>
              <a:rPr lang="fr-FR" sz="1400" kern="0" dirty="0" smtClean="0">
                <a:solidFill>
                  <a:srgbClr val="000000"/>
                </a:solidFill>
                <a:latin typeface="Arial"/>
              </a:rPr>
              <a:t>LA REFONTE PAGE ACCUEIL</a:t>
            </a:r>
            <a:endParaRPr lang="en-US" sz="1400" dirty="0">
              <a:solidFill>
                <a:srgbClr val="000000"/>
              </a:solidFill>
              <a:latin typeface="Arial"/>
            </a:endParaRPr>
          </a:p>
          <a:p>
            <a:r>
              <a:rPr lang="en-US" sz="1400" kern="0" dirty="0" smtClean="0">
                <a:solidFill>
                  <a:srgbClr val="000000"/>
                </a:solidFill>
                <a:latin typeface="Arial"/>
              </a:rPr>
              <a:t>Communication </a:t>
            </a:r>
            <a:r>
              <a:rPr lang="en-US" sz="1400" kern="0" dirty="0" err="1" smtClean="0">
                <a:solidFill>
                  <a:srgbClr val="000000"/>
                </a:solidFill>
                <a:latin typeface="Arial"/>
              </a:rPr>
              <a:t>ciblée</a:t>
            </a:r>
            <a:r>
              <a:rPr lang="en-US" sz="1400" kern="0" dirty="0" smtClean="0">
                <a:solidFill>
                  <a:srgbClr val="000000"/>
                </a:solidFill>
                <a:latin typeface="Arial"/>
              </a:rPr>
              <a:t> </a:t>
            </a:r>
          </a:p>
          <a:p>
            <a:endParaRPr lang="en-US" sz="1400" kern="0" dirty="0">
              <a:solidFill>
                <a:srgbClr val="000000"/>
              </a:solidFill>
              <a:latin typeface="Arial"/>
            </a:endParaRPr>
          </a:p>
          <a:p>
            <a:endParaRPr lang="en-US" sz="1400" kern="0" dirty="0" smtClean="0">
              <a:solidFill>
                <a:srgbClr val="000000"/>
              </a:solidFill>
              <a:latin typeface="Arial"/>
            </a:endParaRPr>
          </a:p>
          <a:p>
            <a:r>
              <a:rPr lang="en-US" sz="1400" kern="0" dirty="0" smtClean="0">
                <a:solidFill>
                  <a:srgbClr val="000000"/>
                </a:solidFill>
                <a:latin typeface="Arial"/>
              </a:rPr>
              <a:t>Diverse </a:t>
            </a:r>
            <a:r>
              <a:rPr lang="en-US" sz="1400" kern="0" dirty="0" err="1" smtClean="0">
                <a:solidFill>
                  <a:srgbClr val="000000"/>
                </a:solidFill>
                <a:latin typeface="Arial"/>
              </a:rPr>
              <a:t>évolutions</a:t>
            </a:r>
            <a:r>
              <a:rPr lang="en-US" sz="1400" kern="0" dirty="0" smtClean="0">
                <a:solidFill>
                  <a:srgbClr val="000000"/>
                </a:solidFill>
                <a:latin typeface="Arial"/>
              </a:rPr>
              <a:t> :</a:t>
            </a:r>
            <a:endParaRPr lang="fr-FR" sz="1400" kern="0" dirty="0" smtClean="0">
              <a:solidFill>
                <a:srgbClr val="000000"/>
              </a:solidFill>
              <a:latin typeface="Arial"/>
            </a:endParaRPr>
          </a:p>
        </p:txBody>
      </p:sp>
      <p:sp>
        <p:nvSpPr>
          <p:cNvPr id="9" name="ZoneTexte 8">
            <a:extLst>
              <a:ext uri="{FF2B5EF4-FFF2-40B4-BE49-F238E27FC236}">
                <a16:creationId xmlns:a16="http://schemas.microsoft.com/office/drawing/2014/main" xmlns="" id="{74646C7A-179C-5A40-8B17-FFFE2FFA5706}"/>
              </a:ext>
            </a:extLst>
          </p:cNvPr>
          <p:cNvSpPr txBox="1"/>
          <p:nvPr/>
        </p:nvSpPr>
        <p:spPr>
          <a:xfrm>
            <a:off x="444755" y="3791578"/>
            <a:ext cx="8367941" cy="2893100"/>
          </a:xfrm>
          <a:prstGeom prst="rect">
            <a:avLst/>
          </a:prstGeom>
          <a:noFill/>
        </p:spPr>
        <p:txBody>
          <a:bodyPr wrap="square" rtlCol="0">
            <a:spAutoFit/>
          </a:bodyPr>
          <a:lstStyle/>
          <a:p>
            <a:pPr eaLnBrk="0" fontAlgn="base" hangingPunct="0">
              <a:spcBef>
                <a:spcPct val="0"/>
              </a:spcBef>
              <a:spcAft>
                <a:spcPct val="0"/>
              </a:spcAft>
            </a:pPr>
            <a:r>
              <a:rPr lang="fr-FR" sz="1400" b="1" dirty="0">
                <a:solidFill>
                  <a:srgbClr val="000000"/>
                </a:solidFill>
                <a:latin typeface="Arial"/>
              </a:rPr>
              <a:t>La commission évolution ENT</a:t>
            </a:r>
          </a:p>
          <a:p>
            <a:pPr eaLnBrk="0" fontAlgn="base" hangingPunct="0">
              <a:spcBef>
                <a:spcPct val="0"/>
              </a:spcBef>
              <a:spcAft>
                <a:spcPct val="0"/>
              </a:spcAft>
            </a:pPr>
            <a:endParaRPr lang="fr-FR" sz="1400" dirty="0">
              <a:solidFill>
                <a:srgbClr val="000000"/>
              </a:solidFill>
              <a:latin typeface="Arial"/>
            </a:endParaRPr>
          </a:p>
          <a:p>
            <a:r>
              <a:rPr lang="fr-FR" sz="1400" dirty="0">
                <a:solidFill>
                  <a:srgbClr val="000000"/>
                </a:solidFill>
                <a:latin typeface="Arial"/>
              </a:rPr>
              <a:t>La commission évolution ENT a pour but de déterminer et de prioriser en fonction des remontées du terrain les évolutions nécessaires pour le bon fonctionnement du projet «moncollège.valdoise.fr </a:t>
            </a:r>
            <a:r>
              <a:rPr lang="fr-FR" sz="1400" dirty="0" smtClean="0">
                <a:solidFill>
                  <a:srgbClr val="000000"/>
                </a:solidFill>
                <a:latin typeface="Arial"/>
              </a:rPr>
              <a:t>».</a:t>
            </a:r>
            <a:endParaRPr lang="fr-FR" sz="1400" dirty="0">
              <a:solidFill>
                <a:srgbClr val="000000"/>
              </a:solidFill>
              <a:latin typeface="Arial"/>
            </a:endParaRPr>
          </a:p>
          <a:p>
            <a:endParaRPr lang="fr-FR" sz="1400" dirty="0">
              <a:solidFill>
                <a:srgbClr val="000000"/>
              </a:solidFill>
              <a:latin typeface="Arial"/>
            </a:endParaRPr>
          </a:p>
          <a:p>
            <a:r>
              <a:rPr lang="fr-FR" sz="1400" dirty="0">
                <a:solidFill>
                  <a:srgbClr val="000000"/>
                </a:solidFill>
                <a:latin typeface="Arial"/>
              </a:rPr>
              <a:t>Et plus particulièrement cette année, la commission aura la charge de travailler sur le futur marché ENT du </a:t>
            </a:r>
            <a:r>
              <a:rPr lang="fr-FR" sz="1400" dirty="0" smtClean="0">
                <a:solidFill>
                  <a:srgbClr val="000000"/>
                </a:solidFill>
                <a:latin typeface="Arial"/>
              </a:rPr>
              <a:t>Département, dans </a:t>
            </a:r>
            <a:r>
              <a:rPr lang="fr-FR" sz="1400" dirty="0">
                <a:solidFill>
                  <a:srgbClr val="000000"/>
                </a:solidFill>
                <a:latin typeface="Arial"/>
              </a:rPr>
              <a:t>la continuité  de l’équipe projet qui a </a:t>
            </a:r>
            <a:r>
              <a:rPr lang="fr-FR" sz="1400" dirty="0" err="1">
                <a:solidFill>
                  <a:srgbClr val="000000"/>
                </a:solidFill>
                <a:latin typeface="Arial"/>
              </a:rPr>
              <a:t>co</a:t>
            </a:r>
            <a:r>
              <a:rPr lang="fr-FR" sz="1400" dirty="0">
                <a:solidFill>
                  <a:srgbClr val="000000"/>
                </a:solidFill>
                <a:latin typeface="Arial"/>
              </a:rPr>
              <a:t>-évalué le marché ENT en 2019.</a:t>
            </a:r>
          </a:p>
          <a:p>
            <a:r>
              <a:rPr lang="fr-FR" sz="1400" dirty="0">
                <a:solidFill>
                  <a:srgbClr val="000000"/>
                </a:solidFill>
                <a:latin typeface="Arial"/>
              </a:rPr>
              <a:t>Date prévisionnelle de publication de l’Appel d’Offre </a:t>
            </a:r>
            <a:r>
              <a:rPr lang="fr-FR" sz="1400" dirty="0" smtClean="0">
                <a:solidFill>
                  <a:srgbClr val="000000"/>
                </a:solidFill>
                <a:latin typeface="Arial"/>
              </a:rPr>
              <a:t>octobre 2022</a:t>
            </a:r>
            <a:r>
              <a:rPr lang="fr-FR" sz="1400" dirty="0" smtClean="0">
                <a:solidFill>
                  <a:srgbClr val="000000"/>
                </a:solidFill>
                <a:latin typeface="Arial"/>
              </a:rPr>
              <a:t>.</a:t>
            </a:r>
            <a:endParaRPr lang="fr-FR" sz="1400" dirty="0">
              <a:solidFill>
                <a:srgbClr val="000000"/>
              </a:solidFill>
              <a:latin typeface="Arial"/>
            </a:endParaRPr>
          </a:p>
          <a:p>
            <a:endParaRPr lang="fr-FR" sz="1400" dirty="0">
              <a:solidFill>
                <a:srgbClr val="000000"/>
              </a:solidFill>
              <a:latin typeface="Arial"/>
            </a:endParaRPr>
          </a:p>
          <a:p>
            <a:r>
              <a:rPr lang="fr-FR" sz="1400" dirty="0">
                <a:solidFill>
                  <a:srgbClr val="000000"/>
                </a:solidFill>
                <a:latin typeface="Arial"/>
              </a:rPr>
              <a:t>Pour rappel cette commission est composée de 20 membres (CD95</a:t>
            </a:r>
            <a:r>
              <a:rPr lang="fr-FR" sz="1400" dirty="0" smtClean="0">
                <a:solidFill>
                  <a:srgbClr val="000000"/>
                </a:solidFill>
                <a:latin typeface="Arial"/>
              </a:rPr>
              <a:t>, DANE, DSDEN</a:t>
            </a:r>
            <a:r>
              <a:rPr lang="fr-FR" sz="1400" dirty="0">
                <a:solidFill>
                  <a:srgbClr val="000000"/>
                </a:solidFill>
                <a:latin typeface="Arial"/>
              </a:rPr>
              <a:t>, enseignants et chefs d’établissements</a:t>
            </a:r>
            <a:r>
              <a:rPr lang="fr-FR" sz="1400" dirty="0" smtClean="0">
                <a:solidFill>
                  <a:srgbClr val="000000"/>
                </a:solidFill>
                <a:latin typeface="Arial"/>
              </a:rPr>
              <a:t>).</a:t>
            </a:r>
            <a:endParaRPr lang="fr-FR" sz="1400" dirty="0">
              <a:solidFill>
                <a:srgbClr val="000000"/>
              </a:solidFill>
              <a:latin typeface="Arial"/>
            </a:endParaRPr>
          </a:p>
          <a:p>
            <a:pPr eaLnBrk="0" fontAlgn="base" hangingPunct="0">
              <a:spcBef>
                <a:spcPct val="0"/>
              </a:spcBef>
              <a:spcAft>
                <a:spcPct val="0"/>
              </a:spcAft>
            </a:pPr>
            <a:endParaRPr lang="fr-FR" sz="1400" dirty="0">
              <a:solidFill>
                <a:srgbClr val="000000"/>
              </a:solidFill>
              <a:latin typeface="Arial"/>
            </a:endParaRPr>
          </a:p>
          <a:p>
            <a:pPr eaLnBrk="0" fontAlgn="base" hangingPunct="0">
              <a:spcBef>
                <a:spcPct val="0"/>
              </a:spcBef>
              <a:spcAft>
                <a:spcPct val="0"/>
              </a:spcAft>
            </a:pPr>
            <a:endParaRPr lang="fr-FR" sz="1400" dirty="0">
              <a:solidFill>
                <a:srgbClr val="000000"/>
              </a:solidFill>
              <a:latin typeface="Arial"/>
            </a:endParaRPr>
          </a:p>
        </p:txBody>
      </p:sp>
    </p:spTree>
    <p:extLst>
      <p:ext uri="{BB962C8B-B14F-4D97-AF65-F5344CB8AC3E}">
        <p14:creationId xmlns:p14="http://schemas.microsoft.com/office/powerpoint/2010/main" val="1970091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3</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Text Box 3"/>
          <p:cNvSpPr txBox="1">
            <a:spLocks noChangeArrowheads="1"/>
          </p:cNvSpPr>
          <p:nvPr/>
        </p:nvSpPr>
        <p:spPr bwMode="auto">
          <a:xfrm>
            <a:off x="377013" y="381604"/>
            <a:ext cx="5759900" cy="40011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buNone/>
            </a:pPr>
            <a:r>
              <a:rPr lang="fr-FR" sz="2000" dirty="0" smtClean="0">
                <a:latin typeface="DIN-Black"/>
                <a:cs typeface="Arial"/>
              </a:rPr>
              <a:t>Convention tripartite</a:t>
            </a:r>
            <a:endParaRPr lang="fr-FR" sz="2000" dirty="0">
              <a:latin typeface="DIN-Black"/>
              <a:cs typeface="Arial"/>
            </a:endParaRPr>
          </a:p>
        </p:txBody>
      </p:sp>
      <p:sp>
        <p:nvSpPr>
          <p:cNvPr id="3" name="Rectangle 2"/>
          <p:cNvSpPr/>
          <p:nvPr/>
        </p:nvSpPr>
        <p:spPr>
          <a:xfrm>
            <a:off x="440388" y="1717329"/>
            <a:ext cx="8042121" cy="2893100"/>
          </a:xfrm>
          <a:prstGeom prst="rect">
            <a:avLst/>
          </a:prstGeom>
        </p:spPr>
        <p:txBody>
          <a:bodyPr wrap="square">
            <a:spAutoFit/>
          </a:bodyPr>
          <a:lstStyle/>
          <a:p>
            <a:r>
              <a:rPr lang="fr-FR" sz="1400" dirty="0" smtClean="0"/>
              <a:t>La nouvelle </a:t>
            </a:r>
            <a:r>
              <a:rPr lang="fr-FR" sz="1400" dirty="0"/>
              <a:t>convention s’inscrit dans la continuité de la collaboration entre le collège, le Département et l’Académie dans le domaine du numérique pour l’éducation. </a:t>
            </a:r>
            <a:endParaRPr lang="fr-FR" sz="1400" dirty="0">
              <a:solidFill>
                <a:srgbClr val="000000"/>
              </a:solidFill>
              <a:ea typeface="Arial" panose="020B0604020202020204" pitchFamily="34" charset="0"/>
            </a:endParaRPr>
          </a:p>
          <a:p>
            <a:endParaRPr lang="fr-FR" sz="1400" dirty="0">
              <a:solidFill>
                <a:srgbClr val="000000"/>
              </a:solidFill>
            </a:endParaRPr>
          </a:p>
          <a:p>
            <a:endParaRPr lang="fr-FR" sz="1400" dirty="0" smtClean="0">
              <a:solidFill>
                <a:srgbClr val="000000"/>
              </a:solidFill>
            </a:endParaRPr>
          </a:p>
          <a:p>
            <a:r>
              <a:rPr lang="fr-FR" sz="1400" dirty="0" smtClean="0"/>
              <a:t>La convention </a:t>
            </a:r>
            <a:r>
              <a:rPr lang="fr-FR" sz="1400" dirty="0"/>
              <a:t>fixe les principes de mise à disposition du dispositif Schéma Directeur du Numérique des Collèges (SDNC) pour le collège signataire et définit les responsabilités et rôles de chacune des parties. </a:t>
            </a:r>
            <a:endParaRPr lang="fr-FR" sz="1400" dirty="0" smtClean="0"/>
          </a:p>
          <a:p>
            <a:endParaRPr lang="fr-FR" sz="1400" dirty="0"/>
          </a:p>
          <a:p>
            <a:endParaRPr lang="fr-FR" sz="1400" dirty="0" smtClean="0"/>
          </a:p>
          <a:p>
            <a:pPr marL="285750" indent="-285750">
              <a:buFont typeface="Arial" panose="020B0604020202020204" pitchFamily="34" charset="0"/>
              <a:buChar char="•"/>
            </a:pPr>
            <a:r>
              <a:rPr lang="fr-FR" sz="1400" dirty="0" smtClean="0"/>
              <a:t>L’Académie</a:t>
            </a:r>
          </a:p>
          <a:p>
            <a:pPr marL="285750" indent="-285750">
              <a:buFont typeface="Arial" panose="020B0604020202020204" pitchFamily="34" charset="0"/>
              <a:buChar char="•"/>
            </a:pPr>
            <a:r>
              <a:rPr lang="fr-FR" sz="1400" dirty="0" smtClean="0"/>
              <a:t>Le Département</a:t>
            </a:r>
          </a:p>
          <a:p>
            <a:pPr marL="285750" indent="-285750">
              <a:buFont typeface="Arial" panose="020B0604020202020204" pitchFamily="34" charset="0"/>
              <a:buChar char="•"/>
            </a:pPr>
            <a:r>
              <a:rPr lang="fr-FR" sz="1400" dirty="0" smtClean="0"/>
              <a:t>Le Collège </a:t>
            </a:r>
            <a:endParaRPr lang="fr-FR" sz="1400" dirty="0"/>
          </a:p>
          <a:p>
            <a:r>
              <a:rPr lang="fr-FR" sz="1400" dirty="0"/>
              <a:t> </a:t>
            </a:r>
          </a:p>
        </p:txBody>
      </p:sp>
      <p:sp>
        <p:nvSpPr>
          <p:cNvPr id="8" name="Rectangle 7"/>
          <p:cNvSpPr/>
          <p:nvPr/>
        </p:nvSpPr>
        <p:spPr>
          <a:xfrm>
            <a:off x="4524042" y="5106702"/>
            <a:ext cx="2029158" cy="58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solidFill>
                  <a:schemeClr val="tx1"/>
                </a:solidFill>
              </a:rPr>
              <a:t>Convention tripartite </a:t>
            </a:r>
          </a:p>
          <a:p>
            <a:pPr algn="ctr"/>
            <a:r>
              <a:rPr lang="fr-FR" sz="1000" dirty="0" smtClean="0">
                <a:solidFill>
                  <a:schemeClr val="tx1"/>
                </a:solidFill>
              </a:rPr>
              <a:t>Collège – Académie – Département </a:t>
            </a:r>
            <a:endParaRPr lang="fr-FR" sz="1000" dirty="0">
              <a:solidFill>
                <a:schemeClr val="tx1"/>
              </a:solidFill>
            </a:endParaRPr>
          </a:p>
        </p:txBody>
      </p:sp>
      <p:sp>
        <p:nvSpPr>
          <p:cNvPr id="9" name="Rectangle 8"/>
          <p:cNvSpPr/>
          <p:nvPr/>
        </p:nvSpPr>
        <p:spPr>
          <a:xfrm>
            <a:off x="4351268" y="3488216"/>
            <a:ext cx="2224401" cy="93517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1200" b="1" dirty="0" smtClean="0"/>
              <a:t>Convention cadre</a:t>
            </a:r>
          </a:p>
          <a:p>
            <a:pPr algn="ctr"/>
            <a:r>
              <a:rPr lang="fr-FR" sz="1200" b="1" dirty="0" smtClean="0"/>
              <a:t>Académie – Département </a:t>
            </a:r>
            <a:endParaRPr lang="fr-FR" sz="1200" b="1" dirty="0"/>
          </a:p>
        </p:txBody>
      </p:sp>
      <p:sp>
        <p:nvSpPr>
          <p:cNvPr id="10" name="Rectangle 9"/>
          <p:cNvSpPr/>
          <p:nvPr/>
        </p:nvSpPr>
        <p:spPr>
          <a:xfrm>
            <a:off x="7244146" y="3654346"/>
            <a:ext cx="1189812" cy="82488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000" dirty="0" smtClean="0"/>
              <a:t>Convention infogérance  </a:t>
            </a:r>
          </a:p>
          <a:p>
            <a:pPr algn="ctr"/>
            <a:r>
              <a:rPr lang="fr-FR" sz="1000" dirty="0" smtClean="0"/>
              <a:t>DSI académique – Département </a:t>
            </a:r>
            <a:endParaRPr lang="fr-FR" sz="1000" dirty="0"/>
          </a:p>
        </p:txBody>
      </p:sp>
      <p:cxnSp>
        <p:nvCxnSpPr>
          <p:cNvPr id="11" name="Connecteur droit avec flèche 10"/>
          <p:cNvCxnSpPr/>
          <p:nvPr/>
        </p:nvCxnSpPr>
        <p:spPr>
          <a:xfrm>
            <a:off x="5695128" y="4303115"/>
            <a:ext cx="1" cy="794813"/>
          </a:xfrm>
          <a:prstGeom prst="straightConnector1">
            <a:avLst/>
          </a:prstGeom>
          <a:ln w="76200">
            <a:solidFill>
              <a:schemeClr val="tx2"/>
            </a:solidFill>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2" name="Connecteur droit avec flèche 11"/>
          <p:cNvCxnSpPr/>
          <p:nvPr/>
        </p:nvCxnSpPr>
        <p:spPr>
          <a:xfrm flipV="1">
            <a:off x="4950197" y="2230020"/>
            <a:ext cx="196892" cy="2"/>
          </a:xfrm>
          <a:prstGeom prst="straightConnector1">
            <a:avLst/>
          </a:prstGeom>
          <a:ln w="38100">
            <a:solidFill>
              <a:schemeClr val="tx2"/>
            </a:solidFill>
            <a:headEnd type="triangle"/>
            <a:tailEnd type="triangle"/>
          </a:ln>
        </p:spPr>
        <p:style>
          <a:lnRef idx="1">
            <a:schemeClr val="accent4"/>
          </a:lnRef>
          <a:fillRef idx="0">
            <a:schemeClr val="accent4"/>
          </a:fillRef>
          <a:effectRef idx="0">
            <a:schemeClr val="accent4"/>
          </a:effectRef>
          <a:fontRef idx="minor">
            <a:schemeClr val="tx1"/>
          </a:fontRef>
        </p:style>
      </p:cxnSp>
      <p:sp>
        <p:nvSpPr>
          <p:cNvPr id="13" name="Rectangle 12"/>
          <p:cNvSpPr/>
          <p:nvPr/>
        </p:nvSpPr>
        <p:spPr>
          <a:xfrm>
            <a:off x="4671770" y="5690958"/>
            <a:ext cx="3326177" cy="6355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1000" dirty="0" smtClean="0"/>
              <a:t>3 ANNEXES</a:t>
            </a:r>
          </a:p>
          <a:p>
            <a:pPr algn="ctr"/>
            <a:r>
              <a:rPr lang="fr-FR" sz="1000" dirty="0" smtClean="0"/>
              <a:t> Référentiel matériel multimédia </a:t>
            </a:r>
          </a:p>
          <a:p>
            <a:pPr algn="ctr"/>
            <a:r>
              <a:rPr lang="fr-FR" sz="1000" dirty="0" smtClean="0"/>
              <a:t>Charte ENT</a:t>
            </a:r>
          </a:p>
          <a:p>
            <a:pPr algn="ctr"/>
            <a:r>
              <a:rPr lang="fr-FR" sz="1000" dirty="0" smtClean="0"/>
              <a:t>RGPD</a:t>
            </a:r>
            <a:endParaRPr lang="fr-FR" sz="1000" dirty="0"/>
          </a:p>
        </p:txBody>
      </p:sp>
      <p:cxnSp>
        <p:nvCxnSpPr>
          <p:cNvPr id="17" name="Connecteur droit avec flèche 16"/>
          <p:cNvCxnSpPr/>
          <p:nvPr/>
        </p:nvCxnSpPr>
        <p:spPr>
          <a:xfrm flipV="1">
            <a:off x="6622517" y="4066790"/>
            <a:ext cx="534109" cy="1"/>
          </a:xfrm>
          <a:prstGeom prst="straightConnector1">
            <a:avLst/>
          </a:prstGeom>
          <a:ln w="38100">
            <a:solidFill>
              <a:schemeClr val="tx2"/>
            </a:solidFill>
            <a:headEnd type="triangle"/>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8440242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63"/>
          <p:cNvSpPr txBox="1">
            <a:spLocks noChangeArrowheads="1"/>
          </p:cNvSpPr>
          <p:nvPr/>
        </p:nvSpPr>
        <p:spPr bwMode="auto">
          <a:xfrm>
            <a:off x="1422027" y="3059779"/>
            <a:ext cx="65402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0" fontAlgn="base" hangingPunct="0">
              <a:lnSpc>
                <a:spcPct val="80000"/>
              </a:lnSpc>
              <a:spcBef>
                <a:spcPct val="50000"/>
              </a:spcBef>
              <a:spcAft>
                <a:spcPct val="0"/>
              </a:spcAft>
              <a:buNone/>
            </a:pPr>
            <a:r>
              <a:rPr lang="fr-FR" altLang="fr-FR" sz="3000" dirty="0" smtClean="0">
                <a:solidFill>
                  <a:srgbClr val="808080"/>
                </a:solidFill>
                <a:latin typeface="DIN-Black"/>
                <a:cs typeface="Arial"/>
              </a:rPr>
              <a:t>Ressources numériques éducatives </a:t>
            </a:r>
            <a:endParaRPr lang="fr-FR" altLang="fr-FR" sz="3000" dirty="0">
              <a:solidFill>
                <a:srgbClr val="808080"/>
              </a:solidFill>
              <a:latin typeface="DIN-Black" pitchFamily="50" charset="0"/>
            </a:endParaRPr>
          </a:p>
        </p:txBody>
      </p:sp>
      <p:sp>
        <p:nvSpPr>
          <p:cNvPr id="4166" name="Text Box 70"/>
          <p:cNvSpPr txBox="1">
            <a:spLocks noChangeArrowheads="1"/>
          </p:cNvSpPr>
          <p:nvPr/>
        </p:nvSpPr>
        <p:spPr bwMode="auto">
          <a:xfrm>
            <a:off x="2195512" y="3807619"/>
            <a:ext cx="4482704" cy="415498"/>
          </a:xfrm>
          <a:prstGeom prst="rect">
            <a:avLst/>
          </a:prstGeom>
          <a:noFill/>
          <a:ln>
            <a:noFill/>
          </a:ln>
          <a:effectLst/>
        </p:spPr>
        <p:txBody>
          <a:bodyPr>
            <a:spAutoFit/>
          </a:bodyPr>
          <a:lstStyle/>
          <a:p>
            <a:pPr marL="135731" indent="-135731">
              <a:buFontTx/>
              <a:buChar char="•"/>
              <a:defRPr/>
            </a:pPr>
            <a:endParaRPr lang="fr-FR" altLang="fr-FR" sz="1050">
              <a:solidFill>
                <a:srgbClr val="000000"/>
              </a:solidFill>
              <a:latin typeface="Arial Unicode MS" pitchFamily="34" charset="-128"/>
              <a:cs typeface="Arial" charset="0"/>
            </a:endParaRPr>
          </a:p>
          <a:p>
            <a:pPr eaLnBrk="0" fontAlgn="base" hangingPunct="0">
              <a:spcBef>
                <a:spcPct val="0"/>
              </a:spcBef>
              <a:spcAft>
                <a:spcPct val="0"/>
              </a:spcAft>
              <a:defRPr/>
            </a:pPr>
            <a:endParaRPr lang="fr-FR" sz="1050">
              <a:solidFill>
                <a:srgbClr val="000000"/>
              </a:solidFill>
              <a:latin typeface="Arial Unicode MS" pitchFamily="34" charset="-128"/>
              <a:cs typeface="Arial" charset="0"/>
            </a:endParaRPr>
          </a:p>
        </p:txBody>
      </p:sp>
      <p:sp>
        <p:nvSpPr>
          <p:cNvPr id="3" name="Espace réservé du numéro de diapositive 2"/>
          <p:cNvSpPr>
            <a:spLocks noGrp="1"/>
          </p:cNvSpPr>
          <p:nvPr>
            <p:ph type="sldNum" sz="quarter" idx="12"/>
          </p:nvPr>
        </p:nvSpPr>
        <p:spPr/>
        <p:txBody>
          <a:bodyPr/>
          <a:lstStyle/>
          <a:p>
            <a:pPr fontAlgn="base">
              <a:spcBef>
                <a:spcPct val="0"/>
              </a:spcBef>
              <a:spcAft>
                <a:spcPct val="0"/>
              </a:spcAft>
              <a:defRPr/>
            </a:pPr>
            <a:fld id="{35F4F899-9AFB-4C61-B76D-6A2EB593DE06}" type="slidenum">
              <a:rPr lang="fr-FR" altLang="fr-FR">
                <a:solidFill>
                  <a:srgbClr val="000000"/>
                </a:solidFill>
                <a:latin typeface="Arial" panose="020B0604020202020204" pitchFamily="34" charset="0"/>
                <a:cs typeface="Arial" panose="020B0604020202020204" pitchFamily="34" charset="0"/>
              </a:rPr>
              <a:pPr fontAlgn="base">
                <a:spcBef>
                  <a:spcPct val="0"/>
                </a:spcBef>
                <a:spcAft>
                  <a:spcPct val="0"/>
                </a:spcAft>
                <a:defRPr/>
              </a:pPr>
              <a:t>30</a:t>
            </a:fld>
            <a:endParaRPr lang="fr-FR" altLang="fr-FR">
              <a:solidFill>
                <a:srgbClr val="000000"/>
              </a:solidFill>
              <a:latin typeface="Arial" panose="020B0604020202020204" pitchFamily="34" charset="0"/>
              <a:cs typeface="Arial" panose="020B0604020202020204" pitchFamily="34" charset="0"/>
            </a:endParaRPr>
          </a:p>
        </p:txBody>
      </p:sp>
      <p:pic>
        <p:nvPicPr>
          <p:cNvPr id="9"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Tree>
    <p:extLst>
      <p:ext uri="{BB962C8B-B14F-4D97-AF65-F5344CB8AC3E}">
        <p14:creationId xmlns:p14="http://schemas.microsoft.com/office/powerpoint/2010/main" val="11970591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0" descr="Résultat de recherche d'images pour &quot;universalis junior&quot;">
            <a:extLst>
              <a:ext uri="{FF2B5EF4-FFF2-40B4-BE49-F238E27FC236}">
                <a16:creationId xmlns:a16="http://schemas.microsoft.com/office/drawing/2014/main" xmlns="" id="{2E8DEE5C-F89F-4348-96B0-16F81014003C}"/>
              </a:ext>
            </a:extLst>
          </p:cNvPr>
          <p:cNvSpPr>
            <a:spLocks noChangeAspect="1" noChangeArrowheads="1"/>
          </p:cNvSpPr>
          <p:nvPr/>
        </p:nvSpPr>
        <p:spPr bwMode="auto">
          <a:xfrm>
            <a:off x="1248966" y="748903"/>
            <a:ext cx="228600" cy="228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0" fontAlgn="base" hangingPunct="0">
              <a:spcBef>
                <a:spcPct val="0"/>
              </a:spcBef>
              <a:spcAft>
                <a:spcPct val="0"/>
              </a:spcAft>
              <a:buNone/>
            </a:pPr>
            <a:endParaRPr lang="fr-FR" altLang="fr-FR" sz="1050">
              <a:solidFill>
                <a:srgbClr val="000000"/>
              </a:solidFill>
              <a:latin typeface="Arial" panose="020B0604020202020204" pitchFamily="34" charset="0"/>
            </a:endParaRPr>
          </a:p>
        </p:txBody>
      </p:sp>
      <p:sp>
        <p:nvSpPr>
          <p:cNvPr id="12" name="AutoShape 22" descr="Résultat de recherche d'images pour &quot;universalis junior&quot;">
            <a:extLst>
              <a:ext uri="{FF2B5EF4-FFF2-40B4-BE49-F238E27FC236}">
                <a16:creationId xmlns:a16="http://schemas.microsoft.com/office/drawing/2014/main" xmlns="" id="{907C4FA3-4A13-304F-BE4F-47979D08ADB1}"/>
              </a:ext>
            </a:extLst>
          </p:cNvPr>
          <p:cNvSpPr>
            <a:spLocks noChangeAspect="1" noChangeArrowheads="1"/>
          </p:cNvSpPr>
          <p:nvPr/>
        </p:nvSpPr>
        <p:spPr bwMode="auto">
          <a:xfrm>
            <a:off x="1248966" y="411957"/>
            <a:ext cx="4286250" cy="93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0" fontAlgn="base" hangingPunct="0">
              <a:spcBef>
                <a:spcPct val="0"/>
              </a:spcBef>
              <a:spcAft>
                <a:spcPct val="0"/>
              </a:spcAft>
              <a:buNone/>
            </a:pPr>
            <a:endParaRPr lang="fr-FR" altLang="fr-FR" sz="1050">
              <a:solidFill>
                <a:srgbClr val="000000"/>
              </a:solidFill>
              <a:latin typeface="Arial" panose="020B0604020202020204" pitchFamily="34" charset="0"/>
            </a:endParaRPr>
          </a:p>
        </p:txBody>
      </p:sp>
      <p:sp>
        <p:nvSpPr>
          <p:cNvPr id="21" name="Text Box 3"/>
          <p:cNvSpPr txBox="1">
            <a:spLocks noChangeArrowheads="1"/>
          </p:cNvSpPr>
          <p:nvPr/>
        </p:nvSpPr>
        <p:spPr bwMode="auto">
          <a:xfrm>
            <a:off x="0" y="376282"/>
            <a:ext cx="4320000" cy="66941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RESSOURCES NUMERIQUES</a:t>
            </a:r>
          </a:p>
          <a:p>
            <a:pPr lvl="1" algn="ctr" fontAlgn="base">
              <a:spcBef>
                <a:spcPct val="50000"/>
              </a:spcBef>
              <a:spcAft>
                <a:spcPct val="0"/>
              </a:spcAft>
              <a:buFontTx/>
              <a:buNone/>
            </a:pPr>
            <a:r>
              <a:rPr lang="fr-FR" altLang="fr-FR" sz="1500" dirty="0">
                <a:solidFill>
                  <a:srgbClr val="000000"/>
                </a:solidFill>
                <a:latin typeface="DIN-Black" pitchFamily="50" charset="0"/>
                <a:ea typeface="MS PGothic" panose="020B0600070205080204" pitchFamily="34" charset="-128"/>
              </a:rPr>
              <a:t>Le Bouquet</a:t>
            </a:r>
          </a:p>
        </p:txBody>
      </p:sp>
      <p:pic>
        <p:nvPicPr>
          <p:cNvPr id="2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Image 30">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32" name="Rectangle 31">
            <a:extLst>
              <a:ext uri="{FF2B5EF4-FFF2-40B4-BE49-F238E27FC236}">
                <a16:creationId xmlns:a16="http://schemas.microsoft.com/office/drawing/2014/main" xmlns="" id="{4CCC4528-9F45-D549-AA3C-78ABC1B53F0E}"/>
              </a:ext>
            </a:extLst>
          </p:cNvPr>
          <p:cNvSpPr/>
          <p:nvPr/>
        </p:nvSpPr>
        <p:spPr>
          <a:xfrm>
            <a:off x="341491" y="4385768"/>
            <a:ext cx="4892250" cy="369332"/>
          </a:xfrm>
          <a:prstGeom prst="rect">
            <a:avLst/>
          </a:prstGeom>
        </p:spPr>
        <p:txBody>
          <a:bodyPr wrap="square">
            <a:spAutoFit/>
          </a:bodyPr>
          <a:lstStyle/>
          <a:p>
            <a:pPr marL="7144" lvl="2">
              <a:spcBef>
                <a:spcPct val="20000"/>
              </a:spcBef>
              <a:buClr>
                <a:srgbClr val="546D7A"/>
              </a:buClr>
              <a:buSzPct val="105000"/>
              <a:defRPr/>
            </a:pPr>
            <a:r>
              <a:rPr lang="fr-FR" altLang="fr-FR" b="1" dirty="0">
                <a:solidFill>
                  <a:srgbClr val="000000"/>
                </a:solidFill>
                <a:latin typeface="DIN-Black"/>
              </a:rPr>
              <a:t>Les expérimentations 2021 / 2022</a:t>
            </a:r>
          </a:p>
        </p:txBody>
      </p:sp>
      <p:sp>
        <p:nvSpPr>
          <p:cNvPr id="17" name="Espace réservé du numéro de diapositive 2"/>
          <p:cNvSpPr>
            <a:spLocks noGrp="1"/>
          </p:cNvSpPr>
          <p:nvPr>
            <p:ph type="sldNum" sz="quarter" idx="12"/>
          </p:nvPr>
        </p:nvSpPr>
        <p:spPr>
          <a:xfrm>
            <a:off x="6553200" y="6245225"/>
            <a:ext cx="2133600" cy="476250"/>
          </a:xfrm>
        </p:spPr>
        <p:txBody>
          <a:bodyPr/>
          <a:lstStyle/>
          <a:p>
            <a:pPr>
              <a:defRPr/>
            </a:pPr>
            <a:r>
              <a:rPr lang="fr-FR" altLang="fr-FR" dirty="0" smtClean="0"/>
              <a:t>31</a:t>
            </a:r>
            <a:endParaRPr lang="fr-FR" altLang="fr-FR" dirty="0"/>
          </a:p>
        </p:txBody>
      </p:sp>
      <p:sp>
        <p:nvSpPr>
          <p:cNvPr id="2" name="Rectangle 1"/>
          <p:cNvSpPr/>
          <p:nvPr/>
        </p:nvSpPr>
        <p:spPr>
          <a:xfrm>
            <a:off x="496278" y="2058739"/>
            <a:ext cx="3579333" cy="1477328"/>
          </a:xfrm>
          <a:prstGeom prst="rect">
            <a:avLst/>
          </a:prstGeom>
        </p:spPr>
        <p:txBody>
          <a:bodyPr wrap="square">
            <a:spAutoFit/>
          </a:bodyPr>
          <a:lstStyle/>
          <a:p>
            <a:pPr marL="285750" indent="-285750">
              <a:buFont typeface="Arial" panose="020B0604020202020204" pitchFamily="34" charset="0"/>
              <a:buChar char="•"/>
            </a:pPr>
            <a:r>
              <a:rPr lang="fr-FR" dirty="0" err="1">
                <a:solidFill>
                  <a:srgbClr val="000000"/>
                </a:solidFill>
              </a:rPr>
              <a:t>Educ’Arte</a:t>
            </a:r>
            <a:r>
              <a:rPr lang="fr-FR" dirty="0">
                <a:solidFill>
                  <a:srgbClr val="000000"/>
                </a:solidFill>
              </a:rPr>
              <a:t> : </a:t>
            </a:r>
          </a:p>
          <a:p>
            <a:pPr marL="285750" indent="-285750">
              <a:buFont typeface="Arial" panose="020B0604020202020204" pitchFamily="34" charset="0"/>
              <a:buChar char="•"/>
            </a:pPr>
            <a:r>
              <a:rPr lang="fr-FR" dirty="0">
                <a:solidFill>
                  <a:srgbClr val="000000"/>
                </a:solidFill>
              </a:rPr>
              <a:t>Short Edition : </a:t>
            </a:r>
          </a:p>
          <a:p>
            <a:pPr marL="285750" indent="-285750">
              <a:buFont typeface="Arial" panose="020B0604020202020204" pitchFamily="34" charset="0"/>
              <a:buChar char="•"/>
            </a:pPr>
            <a:r>
              <a:rPr lang="fr-FR" dirty="0" err="1">
                <a:solidFill>
                  <a:srgbClr val="000000"/>
                </a:solidFill>
              </a:rPr>
              <a:t>Edumedia</a:t>
            </a:r>
            <a:r>
              <a:rPr lang="fr-FR" dirty="0">
                <a:solidFill>
                  <a:srgbClr val="000000"/>
                </a:solidFill>
              </a:rPr>
              <a:t> :</a:t>
            </a:r>
          </a:p>
          <a:p>
            <a:pPr marL="285750" indent="-285750">
              <a:buFont typeface="Arial" panose="020B0604020202020204" pitchFamily="34" charset="0"/>
              <a:buChar char="•"/>
            </a:pPr>
            <a:r>
              <a:rPr lang="fr-FR" dirty="0" err="1" smtClean="0">
                <a:solidFill>
                  <a:srgbClr val="000000"/>
                </a:solidFill>
              </a:rPr>
              <a:t>Sondo</a:t>
            </a:r>
            <a:r>
              <a:rPr lang="fr-FR" dirty="0" smtClean="0">
                <a:solidFill>
                  <a:srgbClr val="000000"/>
                </a:solidFill>
              </a:rPr>
              <a:t> : </a:t>
            </a:r>
            <a:endParaRPr lang="fr-FR" dirty="0">
              <a:solidFill>
                <a:srgbClr val="000000"/>
              </a:solidFill>
            </a:endParaRPr>
          </a:p>
          <a:p>
            <a:pPr marL="285750" indent="-285750">
              <a:buFont typeface="Arial" panose="020B0604020202020204" pitchFamily="34" charset="0"/>
              <a:buChar char="•"/>
            </a:pPr>
            <a:r>
              <a:rPr lang="fr-FR" dirty="0" err="1">
                <a:solidFill>
                  <a:srgbClr val="000000"/>
                </a:solidFill>
              </a:rPr>
              <a:t>Universalis</a:t>
            </a:r>
            <a:r>
              <a:rPr lang="fr-FR" dirty="0">
                <a:solidFill>
                  <a:srgbClr val="000000"/>
                </a:solidFill>
              </a:rPr>
              <a:t> </a:t>
            </a:r>
            <a:r>
              <a:rPr lang="fr-FR" dirty="0" smtClean="0">
                <a:solidFill>
                  <a:srgbClr val="000000"/>
                </a:solidFill>
              </a:rPr>
              <a:t>:</a:t>
            </a:r>
            <a:endParaRPr lang="fr-FR" dirty="0">
              <a:solidFill>
                <a:srgbClr val="000000"/>
              </a:solidFill>
            </a:endParaRPr>
          </a:p>
        </p:txBody>
      </p:sp>
      <p:sp>
        <p:nvSpPr>
          <p:cNvPr id="19" name="Rectangle 18">
            <a:extLst>
              <a:ext uri="{FF2B5EF4-FFF2-40B4-BE49-F238E27FC236}">
                <a16:creationId xmlns:a16="http://schemas.microsoft.com/office/drawing/2014/main" xmlns="" id="{4CCC4528-9F45-D549-AA3C-78ABC1B53F0E}"/>
              </a:ext>
            </a:extLst>
          </p:cNvPr>
          <p:cNvSpPr/>
          <p:nvPr/>
        </p:nvSpPr>
        <p:spPr>
          <a:xfrm>
            <a:off x="271822" y="1563970"/>
            <a:ext cx="4892250" cy="369332"/>
          </a:xfrm>
          <a:prstGeom prst="rect">
            <a:avLst/>
          </a:prstGeom>
        </p:spPr>
        <p:txBody>
          <a:bodyPr wrap="square">
            <a:spAutoFit/>
          </a:bodyPr>
          <a:lstStyle/>
          <a:p>
            <a:pPr marL="7144" lvl="2">
              <a:spcBef>
                <a:spcPct val="20000"/>
              </a:spcBef>
              <a:buClr>
                <a:srgbClr val="546D7A"/>
              </a:buClr>
              <a:buSzPct val="105000"/>
              <a:defRPr/>
            </a:pPr>
            <a:r>
              <a:rPr lang="fr-FR" altLang="fr-FR" b="1" dirty="0" smtClean="0">
                <a:solidFill>
                  <a:srgbClr val="000000"/>
                </a:solidFill>
                <a:latin typeface="DIN-Black"/>
              </a:rPr>
              <a:t>Le bouquet de ressources 2021/2022</a:t>
            </a:r>
            <a:endParaRPr lang="fr-FR" altLang="fr-FR" b="1" dirty="0">
              <a:solidFill>
                <a:srgbClr val="000000"/>
              </a:solidFill>
              <a:latin typeface="DIN-Black"/>
            </a:endParaRPr>
          </a:p>
        </p:txBody>
      </p:sp>
      <p:sp>
        <p:nvSpPr>
          <p:cNvPr id="20" name="Rectangle 19"/>
          <p:cNvSpPr/>
          <p:nvPr/>
        </p:nvSpPr>
        <p:spPr>
          <a:xfrm>
            <a:off x="405442" y="4906160"/>
            <a:ext cx="7968454" cy="1200329"/>
          </a:xfrm>
          <a:prstGeom prst="rect">
            <a:avLst/>
          </a:prstGeom>
        </p:spPr>
        <p:txBody>
          <a:bodyPr wrap="square">
            <a:spAutoFit/>
          </a:bodyPr>
          <a:lstStyle/>
          <a:p>
            <a:pPr marL="285750" indent="-285750">
              <a:buFont typeface="Arial" panose="020B0604020202020204" pitchFamily="34" charset="0"/>
              <a:buChar char="•"/>
            </a:pPr>
            <a:r>
              <a:rPr lang="fr-FR" dirty="0" smtClean="0">
                <a:solidFill>
                  <a:srgbClr val="000000"/>
                </a:solidFill>
              </a:rPr>
              <a:t>              </a:t>
            </a:r>
            <a:endParaRPr lang="fr-FR" dirty="0">
              <a:solidFill>
                <a:srgbClr val="000000"/>
              </a:solidFill>
            </a:endParaRPr>
          </a:p>
          <a:p>
            <a:pPr marL="285750" indent="-285750">
              <a:buFont typeface="Arial" panose="020B0604020202020204" pitchFamily="34" charset="0"/>
              <a:buChar char="•"/>
            </a:pPr>
            <a:r>
              <a:rPr lang="fr-FR" dirty="0">
                <a:solidFill>
                  <a:srgbClr val="000000"/>
                </a:solidFill>
              </a:rPr>
              <a:t>Short Edition : </a:t>
            </a:r>
          </a:p>
          <a:p>
            <a:pPr marL="285750" indent="-285750">
              <a:buFont typeface="Arial" panose="020B0604020202020204" pitchFamily="34" charset="0"/>
              <a:buChar char="•"/>
            </a:pPr>
            <a:r>
              <a:rPr lang="fr-FR" dirty="0" err="1">
                <a:solidFill>
                  <a:srgbClr val="000000"/>
                </a:solidFill>
              </a:rPr>
              <a:t>Edumedia</a:t>
            </a:r>
            <a:r>
              <a:rPr lang="fr-FR" dirty="0">
                <a:solidFill>
                  <a:srgbClr val="000000"/>
                </a:solidFill>
              </a:rPr>
              <a:t> :</a:t>
            </a:r>
          </a:p>
          <a:p>
            <a:pPr marL="285750" indent="-285750">
              <a:buFont typeface="Arial" panose="020B0604020202020204" pitchFamily="34" charset="0"/>
              <a:buChar char="•"/>
            </a:pPr>
            <a:r>
              <a:rPr lang="fr-FR" dirty="0" smtClean="0">
                <a:solidFill>
                  <a:srgbClr val="000000"/>
                </a:solidFill>
              </a:rPr>
              <a:t>J’explore :  ressources mixant découverte des métiers et réalité virtuelle</a:t>
            </a:r>
            <a:endParaRPr lang="fr-FR" dirty="0"/>
          </a:p>
        </p:txBody>
      </p:sp>
      <p:sp>
        <p:nvSpPr>
          <p:cNvPr id="3" name="Rectangle 2"/>
          <p:cNvSpPr/>
          <p:nvPr/>
        </p:nvSpPr>
        <p:spPr>
          <a:xfrm>
            <a:off x="4389669" y="2072038"/>
            <a:ext cx="4572000" cy="1200329"/>
          </a:xfrm>
          <a:prstGeom prst="rect">
            <a:avLst/>
          </a:prstGeom>
        </p:spPr>
        <p:txBody>
          <a:bodyPr>
            <a:spAutoFit/>
          </a:bodyPr>
          <a:lstStyle/>
          <a:p>
            <a:pPr marL="285750" indent="-285750">
              <a:buFont typeface="Arial" panose="020B0604020202020204" pitchFamily="34" charset="0"/>
              <a:buChar char="•"/>
            </a:pPr>
            <a:r>
              <a:rPr lang="fr-FR" dirty="0" err="1">
                <a:solidFill>
                  <a:srgbClr val="000000"/>
                </a:solidFill>
              </a:rPr>
              <a:t>Uptale</a:t>
            </a:r>
            <a:r>
              <a:rPr lang="fr-FR" dirty="0">
                <a:solidFill>
                  <a:srgbClr val="000000"/>
                </a:solidFill>
              </a:rPr>
              <a:t> : </a:t>
            </a:r>
          </a:p>
          <a:p>
            <a:pPr marL="285750" indent="-285750">
              <a:buFont typeface="Arial" panose="020B0604020202020204" pitchFamily="34" charset="0"/>
              <a:buChar char="•"/>
            </a:pPr>
            <a:r>
              <a:rPr lang="fr-FR" dirty="0" err="1">
                <a:solidFill>
                  <a:srgbClr val="000000"/>
                </a:solidFill>
              </a:rPr>
              <a:t>Madmagz</a:t>
            </a:r>
            <a:r>
              <a:rPr lang="fr-FR" dirty="0">
                <a:solidFill>
                  <a:srgbClr val="000000"/>
                </a:solidFill>
              </a:rPr>
              <a:t> : </a:t>
            </a:r>
          </a:p>
          <a:p>
            <a:pPr marL="285750" indent="-285750">
              <a:buFont typeface="Arial" panose="020B0604020202020204" pitchFamily="34" charset="0"/>
              <a:buChar char="•"/>
            </a:pPr>
            <a:r>
              <a:rPr lang="fr-FR" dirty="0" err="1">
                <a:solidFill>
                  <a:srgbClr val="000000"/>
                </a:solidFill>
              </a:rPr>
              <a:t>Studytracks</a:t>
            </a:r>
            <a:r>
              <a:rPr lang="fr-FR" dirty="0">
                <a:solidFill>
                  <a:srgbClr val="000000"/>
                </a:solidFill>
              </a:rPr>
              <a:t> :</a:t>
            </a:r>
          </a:p>
          <a:p>
            <a:pPr marL="285750" indent="-285750">
              <a:buFont typeface="Arial" panose="020B0604020202020204" pitchFamily="34" charset="0"/>
              <a:buChar char="•"/>
            </a:pPr>
            <a:r>
              <a:rPr lang="fr-FR" dirty="0" err="1">
                <a:solidFill>
                  <a:srgbClr val="000000"/>
                </a:solidFill>
              </a:rPr>
              <a:t>Radio.Educ</a:t>
            </a:r>
            <a:r>
              <a:rPr lang="fr-FR" dirty="0">
                <a:solidFill>
                  <a:srgbClr val="000000"/>
                </a:solidFill>
              </a:rPr>
              <a:t> : </a:t>
            </a:r>
            <a:endParaRPr lang="fr-FR" dirty="0"/>
          </a:p>
        </p:txBody>
      </p:sp>
    </p:spTree>
    <p:extLst>
      <p:ext uri="{BB962C8B-B14F-4D97-AF65-F5344CB8AC3E}">
        <p14:creationId xmlns:p14="http://schemas.microsoft.com/office/powerpoint/2010/main" val="3288448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63"/>
          <p:cNvSpPr txBox="1">
            <a:spLocks noChangeArrowheads="1"/>
          </p:cNvSpPr>
          <p:nvPr/>
        </p:nvSpPr>
        <p:spPr bwMode="auto">
          <a:xfrm>
            <a:off x="1276728" y="2055619"/>
            <a:ext cx="57781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lnSpc>
                <a:spcPct val="80000"/>
              </a:lnSpc>
              <a:spcBef>
                <a:spcPct val="50000"/>
              </a:spcBef>
              <a:buFontTx/>
              <a:buNone/>
            </a:pPr>
            <a:r>
              <a:rPr lang="fr-FR" altLang="fr-FR" sz="3000" dirty="0">
                <a:solidFill>
                  <a:schemeClr val="bg2"/>
                </a:solidFill>
                <a:latin typeface="DIN-Black" pitchFamily="50" charset="0"/>
              </a:rPr>
              <a:t>Innovation</a:t>
            </a:r>
          </a:p>
        </p:txBody>
      </p:sp>
      <p:sp>
        <p:nvSpPr>
          <p:cNvPr id="4166" name="Text Box 70"/>
          <p:cNvSpPr txBox="1">
            <a:spLocks noChangeArrowheads="1"/>
          </p:cNvSpPr>
          <p:nvPr/>
        </p:nvSpPr>
        <p:spPr bwMode="auto">
          <a:xfrm>
            <a:off x="2195512" y="3807619"/>
            <a:ext cx="4482704" cy="415498"/>
          </a:xfrm>
          <a:prstGeom prst="rect">
            <a:avLst/>
          </a:prstGeom>
          <a:noFill/>
          <a:ln>
            <a:noFill/>
          </a:ln>
          <a:effectLst/>
        </p:spPr>
        <p:txBody>
          <a:bodyPr>
            <a:spAutoFit/>
          </a:bodyPr>
          <a:lstStyle/>
          <a:p>
            <a:pPr marL="135731" indent="-135731">
              <a:buFontTx/>
              <a:buChar char="•"/>
              <a:defRPr/>
            </a:pPr>
            <a:endParaRPr lang="fr-FR" altLang="fr-FR" sz="1050">
              <a:latin typeface="Arial Unicode MS" pitchFamily="34" charset="-128"/>
              <a:cs typeface="Arial" charset="0"/>
            </a:endParaRPr>
          </a:p>
          <a:p>
            <a:pPr>
              <a:defRPr/>
            </a:pPr>
            <a:endParaRPr lang="fr-FR" sz="1050">
              <a:latin typeface="Arial Unicode MS" pitchFamily="34" charset="-128"/>
              <a:cs typeface="Arial" charset="0"/>
            </a:endParaRPr>
          </a:p>
        </p:txBody>
      </p:sp>
      <p:sp>
        <p:nvSpPr>
          <p:cNvPr id="3" name="Espace réservé du numéro de diapositive 2"/>
          <p:cNvSpPr>
            <a:spLocks noGrp="1"/>
          </p:cNvSpPr>
          <p:nvPr>
            <p:ph type="sldNum" sz="quarter" idx="12"/>
          </p:nvPr>
        </p:nvSpPr>
        <p:spPr>
          <a:xfrm>
            <a:off x="6678216" y="6315382"/>
            <a:ext cx="2057400" cy="273844"/>
          </a:xfrm>
        </p:spPr>
        <p:txBody>
          <a:bodyPr/>
          <a:lstStyle/>
          <a:p>
            <a:pPr>
              <a:defRPr/>
            </a:pPr>
            <a:fld id="{35F4F899-9AFB-4C61-B76D-6A2EB593DE06}" type="slidenum">
              <a:rPr lang="fr-FR" altLang="fr-FR" smtClean="0"/>
              <a:pPr>
                <a:defRPr/>
              </a:pPr>
              <a:t>32</a:t>
            </a:fld>
            <a:endParaRPr lang="fr-FR" altLang="fr-FR" dirty="0"/>
          </a:p>
        </p:txBody>
      </p:sp>
      <p:pic>
        <p:nvPicPr>
          <p:cNvPr id="11"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6212" y="2938411"/>
            <a:ext cx="1892054" cy="2362983"/>
          </a:xfrm>
          <a:prstGeom prst="rect">
            <a:avLst/>
          </a:prstGeom>
        </p:spPr>
      </p:pic>
    </p:spTree>
    <p:extLst>
      <p:ext uri="{BB962C8B-B14F-4D97-AF65-F5344CB8AC3E}">
        <p14:creationId xmlns:p14="http://schemas.microsoft.com/office/powerpoint/2010/main" val="19635595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6487886" y="6396864"/>
            <a:ext cx="2057400" cy="273844"/>
          </a:xfrm>
        </p:spPr>
        <p:txBody>
          <a:bodyPr/>
          <a:lstStyle/>
          <a:p>
            <a:pPr>
              <a:defRPr/>
            </a:pPr>
            <a:fld id="{35F4F899-9AFB-4C61-B76D-6A2EB593DE06}" type="slidenum">
              <a:rPr lang="fr-FR" altLang="fr-FR" smtClean="0"/>
              <a:pPr>
                <a:defRPr/>
              </a:pPr>
              <a:t>33</a:t>
            </a:fld>
            <a:endParaRPr lang="fr-FR" altLang="fr-FR" dirty="0"/>
          </a:p>
        </p:txBody>
      </p:sp>
      <p:pic>
        <p:nvPicPr>
          <p:cNvPr id="6" name="Picture 3" descr="Val_quad">
            <a:extLst>
              <a:ext uri="{FF2B5EF4-FFF2-40B4-BE49-F238E27FC236}">
                <a16:creationId xmlns:a16="http://schemas.microsoft.com/office/drawing/2014/main" xmlns="" id="{6932643E-7FFF-4B82-BD78-E3B64180A11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7">
            <a:extLst>
              <a:ext uri="{FF2B5EF4-FFF2-40B4-BE49-F238E27FC236}">
                <a16:creationId xmlns:a16="http://schemas.microsoft.com/office/drawing/2014/main" xmlns="" id="{54F1F87E-103F-4E3C-AAAF-F5B6BE78E8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11" name="Text Box 3"/>
          <p:cNvSpPr txBox="1">
            <a:spLocks noChangeArrowheads="1"/>
          </p:cNvSpPr>
          <p:nvPr/>
        </p:nvSpPr>
        <p:spPr bwMode="auto">
          <a:xfrm>
            <a:off x="101425" y="262817"/>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INNOVATION</a:t>
            </a:r>
          </a:p>
        </p:txBody>
      </p:sp>
      <p:sp>
        <p:nvSpPr>
          <p:cNvPr id="4" name="Rectangle 3"/>
          <p:cNvSpPr/>
          <p:nvPr/>
        </p:nvSpPr>
        <p:spPr>
          <a:xfrm>
            <a:off x="355025" y="853005"/>
            <a:ext cx="4572000" cy="369332"/>
          </a:xfrm>
          <a:prstGeom prst="rect">
            <a:avLst/>
          </a:prstGeom>
        </p:spPr>
        <p:txBody>
          <a:bodyPr>
            <a:spAutoFit/>
          </a:bodyPr>
          <a:lstStyle/>
          <a:p>
            <a:pPr>
              <a:defRPr/>
            </a:pPr>
            <a:r>
              <a:rPr lang="fr-FR" dirty="0">
                <a:cs typeface="Arial"/>
              </a:rPr>
              <a:t>Appel à projet studio média (Web TV)</a:t>
            </a:r>
          </a:p>
        </p:txBody>
      </p:sp>
      <p:sp>
        <p:nvSpPr>
          <p:cNvPr id="9" name="Rectangle 8"/>
          <p:cNvSpPr/>
          <p:nvPr/>
        </p:nvSpPr>
        <p:spPr>
          <a:xfrm>
            <a:off x="355025" y="2828830"/>
            <a:ext cx="4572000" cy="369332"/>
          </a:xfrm>
          <a:prstGeom prst="rect">
            <a:avLst/>
          </a:prstGeom>
        </p:spPr>
        <p:txBody>
          <a:bodyPr>
            <a:spAutoFit/>
          </a:bodyPr>
          <a:lstStyle/>
          <a:p>
            <a:pPr>
              <a:defRPr/>
            </a:pPr>
            <a:r>
              <a:rPr lang="fr-FR" dirty="0">
                <a:cs typeface="Arial"/>
              </a:rPr>
              <a:t>Projet </a:t>
            </a:r>
            <a:r>
              <a:rPr lang="fr-FR" dirty="0" smtClean="0">
                <a:cs typeface="Arial"/>
              </a:rPr>
              <a:t>robotique : codage pour tous </a:t>
            </a:r>
            <a:endParaRPr lang="fr-FR" dirty="0">
              <a:cs typeface="Arial"/>
            </a:endParaRPr>
          </a:p>
        </p:txBody>
      </p:sp>
      <p:graphicFrame>
        <p:nvGraphicFramePr>
          <p:cNvPr id="10" name="Tableau 4">
            <a:extLst>
              <a:ext uri="{FF2B5EF4-FFF2-40B4-BE49-F238E27FC236}">
                <a16:creationId xmlns:a16="http://schemas.microsoft.com/office/drawing/2014/main" xmlns="" id="{5AC5A0FF-AAAC-4F82-98D3-25EC5E1C1523}"/>
              </a:ext>
            </a:extLst>
          </p:cNvPr>
          <p:cNvGraphicFramePr>
            <a:graphicFrameLocks noGrp="1"/>
          </p:cNvGraphicFramePr>
          <p:nvPr>
            <p:extLst/>
          </p:nvPr>
        </p:nvGraphicFramePr>
        <p:xfrm>
          <a:off x="1028587" y="1328852"/>
          <a:ext cx="2841701" cy="976884"/>
        </p:xfrm>
        <a:graphic>
          <a:graphicData uri="http://schemas.openxmlformats.org/drawingml/2006/table">
            <a:tbl>
              <a:tblPr firstRow="1" bandRow="1">
                <a:tableStyleId>{073A0DAA-6AF3-43AB-8588-CEC1D06C72B9}</a:tableStyleId>
              </a:tblPr>
              <a:tblGrid>
                <a:gridCol w="1901944">
                  <a:extLst>
                    <a:ext uri="{9D8B030D-6E8A-4147-A177-3AD203B41FA5}">
                      <a16:colId xmlns:a16="http://schemas.microsoft.com/office/drawing/2014/main" xmlns="" val="3869885396"/>
                    </a:ext>
                  </a:extLst>
                </a:gridCol>
                <a:gridCol w="939757">
                  <a:extLst>
                    <a:ext uri="{9D8B030D-6E8A-4147-A177-3AD203B41FA5}">
                      <a16:colId xmlns:a16="http://schemas.microsoft.com/office/drawing/2014/main" xmlns="" val="20002"/>
                    </a:ext>
                  </a:extLst>
                </a:gridCol>
              </a:tblGrid>
              <a:tr h="428244">
                <a:tc>
                  <a:txBody>
                    <a:bodyPr/>
                    <a:lstStyle/>
                    <a:p>
                      <a:pPr algn="l"/>
                      <a:r>
                        <a:rPr lang="fr-FR" sz="1200" dirty="0" smtClean="0"/>
                        <a:t>Nombre établissements </a:t>
                      </a:r>
                      <a:endParaRPr lang="fr-FR" sz="1200" dirty="0"/>
                    </a:p>
                  </a:txBody>
                  <a:tcPr anchor="ctr"/>
                </a:tc>
                <a:tc>
                  <a:txBody>
                    <a:bodyPr/>
                    <a:lstStyle/>
                    <a:p>
                      <a:pPr algn="ctr"/>
                      <a:r>
                        <a:rPr lang="fr-FR" sz="1200" dirty="0"/>
                        <a:t>2021</a:t>
                      </a:r>
                    </a:p>
                  </a:txBody>
                  <a:tcPr anchor="ctr"/>
                </a:tc>
                <a:extLst>
                  <a:ext uri="{0D108BD9-81ED-4DB2-BD59-A6C34878D82A}">
                    <a16:rowId xmlns:a16="http://schemas.microsoft.com/office/drawing/2014/main" xmlns="" val="1145932425"/>
                  </a:ext>
                </a:extLst>
              </a:tr>
              <a:tr h="255629">
                <a:tc>
                  <a:txBody>
                    <a:bodyPr/>
                    <a:lstStyle/>
                    <a:p>
                      <a:pPr algn="l"/>
                      <a:r>
                        <a:rPr lang="fr-FR" sz="1200" dirty="0"/>
                        <a:t>Equipement </a:t>
                      </a:r>
                    </a:p>
                  </a:txBody>
                  <a:tcPr anchor="ctr"/>
                </a:tc>
                <a:tc>
                  <a:txBody>
                    <a:bodyPr/>
                    <a:lstStyle/>
                    <a:p>
                      <a:pPr algn="ctr" fontAlgn="b"/>
                      <a:r>
                        <a:rPr lang="fr-FR" sz="1200" kern="1200" dirty="0">
                          <a:solidFill>
                            <a:schemeClr val="dk1"/>
                          </a:solidFill>
                          <a:latin typeface="+mn-lt"/>
                          <a:ea typeface="+mn-ea"/>
                          <a:cs typeface="+mn-cs"/>
                        </a:rPr>
                        <a:t>12</a:t>
                      </a:r>
                    </a:p>
                  </a:txBody>
                  <a:tcPr marL="6350" marR="6350" marT="6350" marB="0" anchor="ctr"/>
                </a:tc>
                <a:extLst>
                  <a:ext uri="{0D108BD9-81ED-4DB2-BD59-A6C34878D82A}">
                    <a16:rowId xmlns:a16="http://schemas.microsoft.com/office/drawing/2014/main" xmlns="" val="2650367774"/>
                  </a:ext>
                </a:extLst>
              </a:tr>
              <a:tr h="259983">
                <a:tc>
                  <a:txBody>
                    <a:bodyPr/>
                    <a:lstStyle/>
                    <a:p>
                      <a:pPr algn="l"/>
                      <a:r>
                        <a:rPr lang="fr-FR" sz="1200" dirty="0"/>
                        <a:t>Formation</a:t>
                      </a:r>
                    </a:p>
                  </a:txBody>
                  <a:tcPr anchor="ctr"/>
                </a:tc>
                <a:tc>
                  <a:txBody>
                    <a:bodyPr/>
                    <a:lstStyle/>
                    <a:p>
                      <a:pPr algn="ctr" fontAlgn="b"/>
                      <a:r>
                        <a:rPr lang="fr-FR" sz="1200" kern="1200" dirty="0">
                          <a:solidFill>
                            <a:schemeClr val="dk1"/>
                          </a:solidFill>
                          <a:latin typeface="+mn-lt"/>
                          <a:ea typeface="+mn-ea"/>
                          <a:cs typeface="+mn-cs"/>
                        </a:rPr>
                        <a:t>2</a:t>
                      </a:r>
                    </a:p>
                  </a:txBody>
                  <a:tcPr marL="6350" marR="6350" marT="6350" marB="0" anchor="ctr"/>
                </a:tc>
                <a:extLst>
                  <a:ext uri="{0D108BD9-81ED-4DB2-BD59-A6C34878D82A}">
                    <a16:rowId xmlns:a16="http://schemas.microsoft.com/office/drawing/2014/main" xmlns="" val="2377428441"/>
                  </a:ext>
                </a:extLst>
              </a:tr>
            </a:tbl>
          </a:graphicData>
        </a:graphic>
      </p:graphicFrame>
      <p:graphicFrame>
        <p:nvGraphicFramePr>
          <p:cNvPr id="12" name="Tableau 4">
            <a:extLst>
              <a:ext uri="{FF2B5EF4-FFF2-40B4-BE49-F238E27FC236}">
                <a16:creationId xmlns:a16="http://schemas.microsoft.com/office/drawing/2014/main" xmlns="" id="{5AC5A0FF-AAAC-4F82-98D3-25EC5E1C1523}"/>
              </a:ext>
            </a:extLst>
          </p:cNvPr>
          <p:cNvGraphicFramePr>
            <a:graphicFrameLocks noGrp="1"/>
          </p:cNvGraphicFramePr>
          <p:nvPr>
            <p:extLst/>
          </p:nvPr>
        </p:nvGraphicFramePr>
        <p:xfrm>
          <a:off x="561702" y="3274003"/>
          <a:ext cx="3482456" cy="635483"/>
        </p:xfrm>
        <a:graphic>
          <a:graphicData uri="http://schemas.openxmlformats.org/drawingml/2006/table">
            <a:tbl>
              <a:tblPr firstRow="1" bandRow="1">
                <a:tableStyleId>{073A0DAA-6AF3-43AB-8588-CEC1D06C72B9}</a:tableStyleId>
              </a:tblPr>
              <a:tblGrid>
                <a:gridCol w="1967164">
                  <a:extLst>
                    <a:ext uri="{9D8B030D-6E8A-4147-A177-3AD203B41FA5}">
                      <a16:colId xmlns:a16="http://schemas.microsoft.com/office/drawing/2014/main" xmlns="" val="3869885396"/>
                    </a:ext>
                  </a:extLst>
                </a:gridCol>
                <a:gridCol w="722812">
                  <a:extLst>
                    <a:ext uri="{9D8B030D-6E8A-4147-A177-3AD203B41FA5}">
                      <a16:colId xmlns:a16="http://schemas.microsoft.com/office/drawing/2014/main" xmlns="" val="20002"/>
                    </a:ext>
                  </a:extLst>
                </a:gridCol>
                <a:gridCol w="792480">
                  <a:extLst>
                    <a:ext uri="{9D8B030D-6E8A-4147-A177-3AD203B41FA5}">
                      <a16:colId xmlns:a16="http://schemas.microsoft.com/office/drawing/2014/main" xmlns="" val="20003"/>
                    </a:ext>
                  </a:extLst>
                </a:gridCol>
              </a:tblGrid>
              <a:tr h="361163">
                <a:tc>
                  <a:txBody>
                    <a:bodyPr/>
                    <a:lstStyle/>
                    <a:p>
                      <a:pPr algn="l"/>
                      <a:endParaRPr lang="fr-FR" sz="1200" dirty="0"/>
                    </a:p>
                  </a:txBody>
                  <a:tcPr anchor="ctr"/>
                </a:tc>
                <a:tc>
                  <a:txBody>
                    <a:bodyPr/>
                    <a:lstStyle/>
                    <a:p>
                      <a:pPr algn="ctr"/>
                      <a:r>
                        <a:rPr lang="fr-FR" sz="1200" dirty="0"/>
                        <a:t>2021</a:t>
                      </a:r>
                    </a:p>
                  </a:txBody>
                  <a:tcPr anchor="ctr"/>
                </a:tc>
                <a:tc>
                  <a:txBody>
                    <a:bodyPr/>
                    <a:lstStyle/>
                    <a:p>
                      <a:pPr algn="ctr"/>
                      <a:r>
                        <a:rPr lang="fr-FR" sz="1200" dirty="0"/>
                        <a:t>2022</a:t>
                      </a:r>
                    </a:p>
                  </a:txBody>
                  <a:tcPr anchor="ctr"/>
                </a:tc>
                <a:extLst>
                  <a:ext uri="{0D108BD9-81ED-4DB2-BD59-A6C34878D82A}">
                    <a16:rowId xmlns:a16="http://schemas.microsoft.com/office/drawing/2014/main" xmlns="" val="1145932425"/>
                  </a:ext>
                </a:extLst>
              </a:tr>
              <a:tr h="255629">
                <a:tc>
                  <a:txBody>
                    <a:bodyPr/>
                    <a:lstStyle/>
                    <a:p>
                      <a:pPr algn="l"/>
                      <a:r>
                        <a:rPr lang="fr-FR" sz="1200" dirty="0" smtClean="0"/>
                        <a:t>Nombre établissements </a:t>
                      </a:r>
                      <a:endParaRPr lang="fr-FR" sz="1200" dirty="0"/>
                    </a:p>
                  </a:txBody>
                  <a:tcPr anchor="ctr"/>
                </a:tc>
                <a:tc>
                  <a:txBody>
                    <a:bodyPr/>
                    <a:lstStyle/>
                    <a:p>
                      <a:pPr algn="ctr" fontAlgn="b"/>
                      <a:r>
                        <a:rPr lang="fr-FR" sz="1200" kern="1200" dirty="0">
                          <a:solidFill>
                            <a:schemeClr val="dk1"/>
                          </a:solidFill>
                          <a:latin typeface="+mn-lt"/>
                          <a:ea typeface="+mn-ea"/>
                          <a:cs typeface="+mn-cs"/>
                        </a:rPr>
                        <a:t>60</a:t>
                      </a:r>
                    </a:p>
                  </a:txBody>
                  <a:tcPr marL="6350" marR="6350" marT="6350" marB="0" anchor="ctr"/>
                </a:tc>
                <a:tc>
                  <a:txBody>
                    <a:bodyPr/>
                    <a:lstStyle/>
                    <a:p>
                      <a:pPr algn="ctr" fontAlgn="b"/>
                      <a:r>
                        <a:rPr lang="fr-FR" sz="1200" kern="1200" dirty="0">
                          <a:solidFill>
                            <a:schemeClr val="dk1"/>
                          </a:solidFill>
                          <a:latin typeface="+mn-lt"/>
                          <a:ea typeface="+mn-ea"/>
                          <a:cs typeface="+mn-cs"/>
                        </a:rPr>
                        <a:t>52</a:t>
                      </a:r>
                    </a:p>
                  </a:txBody>
                  <a:tcPr marL="6350" marR="6350" marT="6350" marB="0" anchor="ctr"/>
                </a:tc>
                <a:extLst>
                  <a:ext uri="{0D108BD9-81ED-4DB2-BD59-A6C34878D82A}">
                    <a16:rowId xmlns:a16="http://schemas.microsoft.com/office/drawing/2014/main" xmlns="" val="2650367774"/>
                  </a:ext>
                </a:extLst>
              </a:tr>
            </a:tbl>
          </a:graphicData>
        </a:graphic>
      </p:graphicFrame>
      <p:sp>
        <p:nvSpPr>
          <p:cNvPr id="13" name="Rectangle 12"/>
          <p:cNvSpPr/>
          <p:nvPr/>
        </p:nvSpPr>
        <p:spPr>
          <a:xfrm>
            <a:off x="561702" y="4513119"/>
            <a:ext cx="7400597" cy="369332"/>
          </a:xfrm>
          <a:prstGeom prst="rect">
            <a:avLst/>
          </a:prstGeom>
        </p:spPr>
        <p:txBody>
          <a:bodyPr wrap="square">
            <a:spAutoFit/>
          </a:bodyPr>
          <a:lstStyle/>
          <a:p>
            <a:pPr>
              <a:defRPr/>
            </a:pPr>
            <a:r>
              <a:rPr lang="fr-FR" dirty="0">
                <a:cs typeface="Arial"/>
              </a:rPr>
              <a:t>Challenge </a:t>
            </a:r>
            <a:r>
              <a:rPr lang="fr-FR" dirty="0" err="1" smtClean="0">
                <a:cs typeface="Arial"/>
              </a:rPr>
              <a:t>VoBot</a:t>
            </a:r>
            <a:r>
              <a:rPr lang="fr-FR" dirty="0" smtClean="0">
                <a:cs typeface="Arial"/>
              </a:rPr>
              <a:t>: lancement inscription 22 novembre </a:t>
            </a:r>
            <a:endParaRPr lang="fr-FR" dirty="0">
              <a:cs typeface="Arial"/>
            </a:endParaRPr>
          </a:p>
        </p:txBody>
      </p:sp>
      <p:graphicFrame>
        <p:nvGraphicFramePr>
          <p:cNvPr id="14" name="Tableau 4">
            <a:extLst>
              <a:ext uri="{FF2B5EF4-FFF2-40B4-BE49-F238E27FC236}">
                <a16:creationId xmlns:a16="http://schemas.microsoft.com/office/drawing/2014/main" xmlns="" id="{5AC5A0FF-AAAC-4F82-98D3-25EC5E1C1523}"/>
              </a:ext>
            </a:extLst>
          </p:cNvPr>
          <p:cNvGraphicFramePr>
            <a:graphicFrameLocks noGrp="1"/>
          </p:cNvGraphicFramePr>
          <p:nvPr>
            <p:extLst/>
          </p:nvPr>
        </p:nvGraphicFramePr>
        <p:xfrm>
          <a:off x="1220169" y="5089181"/>
          <a:ext cx="5267717" cy="800354"/>
        </p:xfrm>
        <a:graphic>
          <a:graphicData uri="http://schemas.openxmlformats.org/drawingml/2006/table">
            <a:tbl>
              <a:tblPr firstRow="1" bandRow="1">
                <a:tableStyleId>{073A0DAA-6AF3-43AB-8588-CEC1D06C72B9}</a:tableStyleId>
              </a:tblPr>
              <a:tblGrid>
                <a:gridCol w="1314025">
                  <a:extLst>
                    <a:ext uri="{9D8B030D-6E8A-4147-A177-3AD203B41FA5}">
                      <a16:colId xmlns:a16="http://schemas.microsoft.com/office/drawing/2014/main" xmlns="" val="3869885396"/>
                    </a:ext>
                  </a:extLst>
                </a:gridCol>
                <a:gridCol w="1227909">
                  <a:extLst>
                    <a:ext uri="{9D8B030D-6E8A-4147-A177-3AD203B41FA5}">
                      <a16:colId xmlns:a16="http://schemas.microsoft.com/office/drawing/2014/main" xmlns="" val="20002"/>
                    </a:ext>
                  </a:extLst>
                </a:gridCol>
                <a:gridCol w="1384663">
                  <a:extLst>
                    <a:ext uri="{9D8B030D-6E8A-4147-A177-3AD203B41FA5}">
                      <a16:colId xmlns:a16="http://schemas.microsoft.com/office/drawing/2014/main" xmlns="" val="20003"/>
                    </a:ext>
                  </a:extLst>
                </a:gridCol>
                <a:gridCol w="1341120">
                  <a:extLst>
                    <a:ext uri="{9D8B030D-6E8A-4147-A177-3AD203B41FA5}">
                      <a16:colId xmlns:a16="http://schemas.microsoft.com/office/drawing/2014/main" xmlns="" val="20004"/>
                    </a:ext>
                  </a:extLst>
                </a:gridCol>
              </a:tblGrid>
              <a:tr h="428244">
                <a:tc>
                  <a:txBody>
                    <a:bodyPr/>
                    <a:lstStyle/>
                    <a:p>
                      <a:pPr algn="l"/>
                      <a:endParaRPr lang="fr-FR" sz="1200" dirty="0"/>
                    </a:p>
                  </a:txBody>
                  <a:tcPr anchor="ctr"/>
                </a:tc>
                <a:tc>
                  <a:txBody>
                    <a:bodyPr/>
                    <a:lstStyle/>
                    <a:p>
                      <a:pPr algn="ctr"/>
                      <a:r>
                        <a:rPr lang="fr-FR" sz="1200" dirty="0"/>
                        <a:t>2018</a:t>
                      </a:r>
                    </a:p>
                  </a:txBody>
                  <a:tcPr anchor="ctr"/>
                </a:tc>
                <a:tc>
                  <a:txBody>
                    <a:bodyPr/>
                    <a:lstStyle/>
                    <a:p>
                      <a:pPr algn="ctr"/>
                      <a:r>
                        <a:rPr lang="fr-FR" sz="1200" dirty="0"/>
                        <a:t>2019</a:t>
                      </a:r>
                    </a:p>
                  </a:txBody>
                  <a:tcPr anchor="ctr"/>
                </a:tc>
                <a:tc>
                  <a:txBody>
                    <a:bodyPr/>
                    <a:lstStyle/>
                    <a:p>
                      <a:pPr algn="ctr"/>
                      <a:r>
                        <a:rPr lang="fr-FR" sz="1200" dirty="0"/>
                        <a:t>2021</a:t>
                      </a:r>
                    </a:p>
                  </a:txBody>
                  <a:tcPr anchor="ctr"/>
                </a:tc>
                <a:extLst>
                  <a:ext uri="{0D108BD9-81ED-4DB2-BD59-A6C34878D82A}">
                    <a16:rowId xmlns:a16="http://schemas.microsoft.com/office/drawing/2014/main" xmlns="" val="1145932425"/>
                  </a:ext>
                </a:extLst>
              </a:tr>
              <a:tr h="255629">
                <a:tc>
                  <a:txBody>
                    <a:bodyPr/>
                    <a:lstStyle/>
                    <a:p>
                      <a:pPr algn="l"/>
                      <a:r>
                        <a:rPr lang="fr-FR" sz="1200" dirty="0"/>
                        <a:t>Participation</a:t>
                      </a: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200" kern="1200" dirty="0">
                          <a:solidFill>
                            <a:schemeClr val="dk1"/>
                          </a:solidFill>
                          <a:effectLst/>
                          <a:latin typeface="+mn-lt"/>
                          <a:ea typeface="+mn-ea"/>
                          <a:cs typeface="+mn-cs"/>
                        </a:rPr>
                        <a:t>9 équipes issues de 8 collèges</a:t>
                      </a:r>
                      <a:endParaRPr lang="fr-FR" sz="1200" kern="1200" dirty="0">
                        <a:solidFill>
                          <a:schemeClr val="dk1"/>
                        </a:solidFill>
                        <a:latin typeface="+mn-lt"/>
                        <a:ea typeface="+mn-ea"/>
                        <a:cs typeface="+mn-cs"/>
                      </a:endParaRPr>
                    </a:p>
                  </a:txBody>
                  <a:tcPr marL="6350" marR="6350" marT="6350" marB="0" anchor="ctr"/>
                </a:tc>
                <a:tc>
                  <a:txBody>
                    <a:bodyPr/>
                    <a:lstStyle/>
                    <a:p>
                      <a:pPr algn="ctr" fontAlgn="b"/>
                      <a:r>
                        <a:rPr lang="fr-FR" sz="1200" kern="1200" dirty="0">
                          <a:solidFill>
                            <a:schemeClr val="dk1"/>
                          </a:solidFill>
                          <a:effectLst/>
                          <a:latin typeface="+mn-lt"/>
                          <a:ea typeface="+mn-ea"/>
                          <a:cs typeface="+mn-cs"/>
                        </a:rPr>
                        <a:t>54 équipes issues de 27 collèges</a:t>
                      </a:r>
                      <a:endParaRPr lang="fr-FR" sz="1200" kern="1200" dirty="0">
                        <a:solidFill>
                          <a:schemeClr val="dk1"/>
                        </a:solidFill>
                        <a:latin typeface="+mn-lt"/>
                        <a:ea typeface="+mn-ea"/>
                        <a:cs typeface="+mn-cs"/>
                      </a:endParaRPr>
                    </a:p>
                  </a:txBody>
                  <a:tcPr marL="6350" marR="6350" marT="6350" marB="0" anchor="ctr"/>
                </a:tc>
                <a:tc>
                  <a:txBody>
                    <a:bodyPr/>
                    <a:lstStyle/>
                    <a:p>
                      <a:pPr algn="ctr" fontAlgn="b"/>
                      <a:r>
                        <a:rPr lang="fr-FR" sz="1200" kern="1200" dirty="0">
                          <a:solidFill>
                            <a:schemeClr val="dk1"/>
                          </a:solidFill>
                          <a:effectLst/>
                          <a:latin typeface="+mn-lt"/>
                          <a:ea typeface="+mn-ea"/>
                          <a:cs typeface="+mn-cs"/>
                        </a:rPr>
                        <a:t>98 équipes issues de 40 collèges </a:t>
                      </a:r>
                      <a:endParaRPr lang="fr-FR" sz="1200" kern="1200" dirty="0">
                        <a:solidFill>
                          <a:schemeClr val="dk1"/>
                        </a:solidFill>
                        <a:latin typeface="+mn-lt"/>
                        <a:ea typeface="+mn-ea"/>
                        <a:cs typeface="+mn-cs"/>
                      </a:endParaRPr>
                    </a:p>
                  </a:txBody>
                  <a:tcPr marL="6350" marR="6350" marT="6350" marB="0" anchor="ctr"/>
                </a:tc>
                <a:extLst>
                  <a:ext uri="{0D108BD9-81ED-4DB2-BD59-A6C34878D82A}">
                    <a16:rowId xmlns:a16="http://schemas.microsoft.com/office/drawing/2014/main" xmlns="" val="2650367774"/>
                  </a:ext>
                </a:extLst>
              </a:tr>
            </a:tbl>
          </a:graphicData>
        </a:graphic>
      </p:graphicFrame>
      <p:graphicFrame>
        <p:nvGraphicFramePr>
          <p:cNvPr id="2" name="Tableau 1"/>
          <p:cNvGraphicFramePr>
            <a:graphicFrameLocks noGrp="1"/>
          </p:cNvGraphicFramePr>
          <p:nvPr>
            <p:extLst/>
          </p:nvPr>
        </p:nvGraphicFramePr>
        <p:xfrm>
          <a:off x="5549300" y="1528354"/>
          <a:ext cx="2413000" cy="2105025"/>
        </p:xfrm>
        <a:graphic>
          <a:graphicData uri="http://schemas.openxmlformats.org/drawingml/2006/table">
            <a:tbl>
              <a:tblPr>
                <a:tableStyleId>{00A15C55-8517-42AA-B614-E9B94910E393}</a:tableStyleId>
              </a:tblPr>
              <a:tblGrid>
                <a:gridCol w="1282700">
                  <a:extLst>
                    <a:ext uri="{9D8B030D-6E8A-4147-A177-3AD203B41FA5}">
                      <a16:colId xmlns:a16="http://schemas.microsoft.com/office/drawing/2014/main" xmlns="" val="20000"/>
                    </a:ext>
                  </a:extLst>
                </a:gridCol>
                <a:gridCol w="1130300">
                  <a:extLst>
                    <a:ext uri="{9D8B030D-6E8A-4147-A177-3AD203B41FA5}">
                      <a16:colId xmlns:a16="http://schemas.microsoft.com/office/drawing/2014/main" xmlns="" val="20001"/>
                    </a:ext>
                  </a:extLst>
                </a:gridCol>
              </a:tblGrid>
              <a:tr h="66445">
                <a:tc>
                  <a:txBody>
                    <a:bodyPr/>
                    <a:lstStyle/>
                    <a:p>
                      <a:pPr algn="ctr" fontAlgn="ctr"/>
                      <a:r>
                        <a:rPr lang="fr-FR" sz="1000" u="none" strike="noStrike" dirty="0">
                          <a:effectLst/>
                        </a:rPr>
                        <a:t>Ville</a:t>
                      </a:r>
                      <a:endParaRPr lang="fr-FR" sz="1000" b="1"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Collège</a:t>
                      </a:r>
                      <a:endParaRPr lang="fr-FR" sz="1000" b="1"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0">
                <a:tc>
                  <a:txBody>
                    <a:bodyPr/>
                    <a:lstStyle/>
                    <a:p>
                      <a:pPr algn="ctr" fontAlgn="ctr"/>
                      <a:r>
                        <a:rPr lang="fr-FR" sz="1000" u="none" strike="noStrike" dirty="0">
                          <a:effectLst/>
                        </a:rPr>
                        <a:t>Argenteuil</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a:effectLst/>
                        </a:rPr>
                        <a:t>Eugénie Cotton </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fontAlgn="ctr"/>
                      <a:r>
                        <a:rPr lang="fr-FR" sz="1000" u="none" strike="noStrike" dirty="0">
                          <a:effectLst/>
                        </a:rPr>
                        <a:t>Arnouville</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Jean Moulin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0">
                <a:tc>
                  <a:txBody>
                    <a:bodyPr/>
                    <a:lstStyle/>
                    <a:p>
                      <a:pPr algn="ctr" fontAlgn="ctr"/>
                      <a:r>
                        <a:rPr lang="fr-FR" sz="1000" u="none" strike="noStrike">
                          <a:effectLst/>
                        </a:rPr>
                        <a:t>Auvers-Sur-Oise</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C. F. Daubigny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0">
                <a:tc>
                  <a:txBody>
                    <a:bodyPr/>
                    <a:lstStyle/>
                    <a:p>
                      <a:pPr algn="ctr" fontAlgn="ctr"/>
                      <a:r>
                        <a:rPr lang="fr-FR" sz="1000" u="none" strike="noStrike">
                          <a:effectLst/>
                        </a:rPr>
                        <a:t>Bernes-Sur-Oise</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Pierre Perret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0">
                <a:tc>
                  <a:txBody>
                    <a:bodyPr/>
                    <a:lstStyle/>
                    <a:p>
                      <a:pPr algn="ctr" fontAlgn="ctr"/>
                      <a:r>
                        <a:rPr lang="fr-FR" sz="1000" u="none" strike="noStrike">
                          <a:effectLst/>
                        </a:rPr>
                        <a:t>Cergy</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Les </a:t>
                      </a:r>
                      <a:r>
                        <a:rPr lang="fr-FR" sz="1000" u="none" strike="noStrike" dirty="0" err="1">
                          <a:effectLst/>
                        </a:rPr>
                        <a:t>Touleuses</a:t>
                      </a:r>
                      <a:r>
                        <a:rPr lang="fr-FR" sz="1000" u="none" strike="noStrike" dirty="0">
                          <a:effectLst/>
                        </a:rPr>
                        <a:t>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0">
                <a:tc>
                  <a:txBody>
                    <a:bodyPr/>
                    <a:lstStyle/>
                    <a:p>
                      <a:pPr algn="ctr" fontAlgn="ctr"/>
                      <a:r>
                        <a:rPr lang="fr-FR" sz="1000" u="none" strike="noStrike">
                          <a:effectLst/>
                        </a:rPr>
                        <a:t>Cormeilles-en-Parisis</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Jacques Daguerre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0">
                <a:tc>
                  <a:txBody>
                    <a:bodyPr/>
                    <a:lstStyle/>
                    <a:p>
                      <a:pPr algn="ctr" fontAlgn="ctr"/>
                      <a:r>
                        <a:rPr lang="fr-FR" sz="1000" u="none" strike="noStrike">
                          <a:effectLst/>
                        </a:rPr>
                        <a:t>Cormeilles-en-Parisis</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Louise Weiss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r h="0">
                <a:tc>
                  <a:txBody>
                    <a:bodyPr/>
                    <a:lstStyle/>
                    <a:p>
                      <a:pPr algn="ctr" fontAlgn="ctr"/>
                      <a:r>
                        <a:rPr lang="fr-FR" sz="1000" u="none" strike="noStrike">
                          <a:effectLst/>
                        </a:rPr>
                        <a:t>Ecouen</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Jean Bullant</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r h="0">
                <a:tc>
                  <a:txBody>
                    <a:bodyPr/>
                    <a:lstStyle/>
                    <a:p>
                      <a:pPr algn="ctr" fontAlgn="ctr"/>
                      <a:r>
                        <a:rPr lang="fr-FR" sz="1000" u="none" strike="noStrike">
                          <a:effectLst/>
                        </a:rPr>
                        <a:t>Le Plessis-Bouchard</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Marcel Pagnol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9"/>
                  </a:ext>
                </a:extLst>
              </a:tr>
              <a:tr h="0">
                <a:tc>
                  <a:txBody>
                    <a:bodyPr/>
                    <a:lstStyle/>
                    <a:p>
                      <a:pPr algn="ctr" fontAlgn="ctr"/>
                      <a:r>
                        <a:rPr lang="fr-FR" sz="1000" u="none" strike="noStrike">
                          <a:effectLst/>
                        </a:rPr>
                        <a:t>Osny</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La Bruyère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0"/>
                  </a:ext>
                </a:extLst>
              </a:tr>
              <a:tr h="0">
                <a:tc>
                  <a:txBody>
                    <a:bodyPr/>
                    <a:lstStyle/>
                    <a:p>
                      <a:pPr algn="ctr" fontAlgn="ctr"/>
                      <a:r>
                        <a:rPr lang="fr-FR" sz="1000" u="none" strike="noStrike">
                          <a:effectLst/>
                        </a:rPr>
                        <a:t>Saint-Ouen-l’Aumône</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Marcel Pagnol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1"/>
                  </a:ext>
                </a:extLst>
              </a:tr>
              <a:tr h="0">
                <a:tc>
                  <a:txBody>
                    <a:bodyPr/>
                    <a:lstStyle/>
                    <a:p>
                      <a:pPr algn="ctr" fontAlgn="ctr"/>
                      <a:r>
                        <a:rPr lang="fr-FR" sz="1000" u="none" strike="noStrike">
                          <a:effectLst/>
                        </a:rPr>
                        <a:t>Sarcelles</a:t>
                      </a:r>
                      <a:endParaRPr lang="fr-FR" sz="1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00" u="none" strike="noStrike" dirty="0">
                          <a:effectLst/>
                        </a:rPr>
                        <a:t>Evariste Galois </a:t>
                      </a:r>
                      <a:endParaRPr lang="fr-FR" sz="1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34327097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34</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3" name="Rectangle 2"/>
          <p:cNvSpPr/>
          <p:nvPr/>
        </p:nvSpPr>
        <p:spPr>
          <a:xfrm>
            <a:off x="638268" y="2215896"/>
            <a:ext cx="7976103" cy="2554545"/>
          </a:xfrm>
          <a:prstGeom prst="rect">
            <a:avLst/>
          </a:prstGeom>
        </p:spPr>
        <p:txBody>
          <a:bodyPr wrap="square">
            <a:spAutoFit/>
          </a:bodyPr>
          <a:lstStyle/>
          <a:p>
            <a:pPr algn="ctr"/>
            <a:r>
              <a:rPr lang="fr-FR" sz="4000" dirty="0">
                <a:solidFill>
                  <a:schemeClr val="bg2"/>
                </a:solidFill>
                <a:latin typeface="DIN-Black" pitchFamily="50" charset="0"/>
              </a:rPr>
              <a:t>Protection des données à caractère personnel à appliquer dans le cadre du programme SDNC </a:t>
            </a:r>
          </a:p>
        </p:txBody>
      </p:sp>
    </p:spTree>
    <p:extLst>
      <p:ext uri="{BB962C8B-B14F-4D97-AF65-F5344CB8AC3E}">
        <p14:creationId xmlns:p14="http://schemas.microsoft.com/office/powerpoint/2010/main" val="2893414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35</a:t>
            </a:fld>
            <a:endParaRPr lang="fr-FR" altLang="fr-FR"/>
          </a:p>
        </p:txBody>
      </p:sp>
      <p:sp>
        <p:nvSpPr>
          <p:cNvPr id="8" name="Text Box 3"/>
          <p:cNvSpPr txBox="1">
            <a:spLocks noChangeArrowheads="1"/>
          </p:cNvSpPr>
          <p:nvPr/>
        </p:nvSpPr>
        <p:spPr bwMode="auto">
          <a:xfrm>
            <a:off x="0" y="463892"/>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PROTECTION DES DONNEES</a:t>
            </a: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4536F6BA-7256-47C9-B66F-89FD56B1D6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Rectangle 6">
            <a:extLst>
              <a:ext uri="{FF2B5EF4-FFF2-40B4-BE49-F238E27FC236}">
                <a16:creationId xmlns:a16="http://schemas.microsoft.com/office/drawing/2014/main" xmlns="" id="{FBE67681-4427-4696-926C-05E99871FF72}"/>
              </a:ext>
            </a:extLst>
          </p:cNvPr>
          <p:cNvSpPr/>
          <p:nvPr/>
        </p:nvSpPr>
        <p:spPr>
          <a:xfrm>
            <a:off x="529627" y="1281066"/>
            <a:ext cx="8238654" cy="3626634"/>
          </a:xfrm>
          <a:prstGeom prst="rect">
            <a:avLst/>
          </a:prstGeom>
        </p:spPr>
        <p:txBody>
          <a:bodyPr wrap="square">
            <a:spAutoFit/>
          </a:bodyPr>
          <a:lstStyle/>
          <a:p>
            <a:r>
              <a:rPr lang="fr-FR" b="1" dirty="0"/>
              <a:t>Le contenu de la mallette RGPD pour les chefs d’établissement </a:t>
            </a:r>
          </a:p>
          <a:p>
            <a:endParaRPr lang="fr-FR" b="1" dirty="0"/>
          </a:p>
          <a:p>
            <a:endParaRPr lang="fr-FR" sz="1400" dirty="0">
              <a:solidFill>
                <a:srgbClr val="000000"/>
              </a:solidFill>
              <a:ea typeface="Arial" panose="020B0604020202020204" pitchFamily="34" charset="0"/>
              <a:cs typeface="Times New Roman" panose="02020603050405020304" pitchFamily="18" charset="0"/>
            </a:endParaRPr>
          </a:p>
          <a:p>
            <a:pPr marL="0" lvl="1" indent="0">
              <a:spcBef>
                <a:spcPts val="0"/>
              </a:spcBef>
              <a:spcAft>
                <a:spcPts val="500"/>
              </a:spcAft>
              <a:buNone/>
            </a:pPr>
            <a:r>
              <a:rPr lang="fr-FR" sz="1400" dirty="0"/>
              <a:t>Des fiches « action » et des ressources</a:t>
            </a:r>
          </a:p>
          <a:p>
            <a:pPr marL="0" lvl="1" indent="0">
              <a:spcBef>
                <a:spcPts val="0"/>
              </a:spcBef>
              <a:spcAft>
                <a:spcPts val="500"/>
              </a:spcAft>
              <a:buNone/>
            </a:pPr>
            <a:endParaRPr lang="fr-FR" sz="1400" dirty="0"/>
          </a:p>
          <a:p>
            <a:pPr marL="0" lvl="1" indent="0">
              <a:spcBef>
                <a:spcPts val="0"/>
              </a:spcBef>
              <a:spcAft>
                <a:spcPts val="500"/>
              </a:spcAft>
              <a:buNone/>
            </a:pPr>
            <a:r>
              <a:rPr lang="fr-FR" sz="1400" dirty="0"/>
              <a:t>Une application « REGISTRE » pour tenir le registre des activités de traitement de l’EPLE</a:t>
            </a:r>
          </a:p>
          <a:p>
            <a:pPr marL="0" lvl="1" indent="0">
              <a:spcBef>
                <a:spcPts val="0"/>
              </a:spcBef>
              <a:spcAft>
                <a:spcPts val="500"/>
              </a:spcAft>
              <a:buNone/>
            </a:pPr>
            <a:endParaRPr lang="fr-FR" sz="1400" dirty="0"/>
          </a:p>
          <a:p>
            <a:pPr marL="0" lvl="1" indent="0">
              <a:spcBef>
                <a:spcPts val="0"/>
              </a:spcBef>
              <a:spcAft>
                <a:spcPts val="500"/>
              </a:spcAft>
              <a:buNone/>
            </a:pPr>
            <a:r>
              <a:rPr lang="fr-FR" sz="1400" dirty="0"/>
              <a:t>La possibilité de désigner le délégué à la protection des données (DPD) de l’académie comme DPD de l’établissement (convention à signer en 2 exemplaires et à envoyer au secrétariat général de l’académie)</a:t>
            </a:r>
          </a:p>
          <a:p>
            <a:pPr marL="0" lvl="1" indent="0">
              <a:spcBef>
                <a:spcPts val="0"/>
              </a:spcBef>
              <a:spcAft>
                <a:spcPts val="500"/>
              </a:spcAft>
              <a:buNone/>
            </a:pPr>
            <a:endParaRPr lang="fr-FR" sz="1400" dirty="0"/>
          </a:p>
          <a:p>
            <a:pPr marL="0" lvl="1" indent="0">
              <a:spcBef>
                <a:spcPts val="0"/>
              </a:spcBef>
              <a:spcAft>
                <a:spcPts val="500"/>
              </a:spcAft>
              <a:buNone/>
            </a:pPr>
            <a:r>
              <a:rPr lang="fr-FR" sz="1400" dirty="0"/>
              <a:t>Un accompagnement de l’équipe RGPD en lien avec la DANE et la DSI, ainsi que leurs relais locaux (conseillers de bassin, EMIP)</a:t>
            </a:r>
          </a:p>
          <a:p>
            <a:pPr marL="0" lvl="1" indent="0">
              <a:spcBef>
                <a:spcPts val="0"/>
              </a:spcBef>
              <a:spcAft>
                <a:spcPts val="500"/>
              </a:spcAft>
              <a:buNone/>
            </a:pPr>
            <a:endParaRPr lang="fr-FR" sz="1050" b="1" dirty="0"/>
          </a:p>
        </p:txBody>
      </p:sp>
    </p:spTree>
    <p:extLst>
      <p:ext uri="{BB962C8B-B14F-4D97-AF65-F5344CB8AC3E}">
        <p14:creationId xmlns:p14="http://schemas.microsoft.com/office/powerpoint/2010/main" val="647692525"/>
      </p:ext>
    </p:extLst>
  </p:cSld>
  <p:clrMapOvr>
    <a:masterClrMapping/>
  </p:clrMapOvr>
  <p:transition spd="slow">
    <p:wheel spokes="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C09B8A6-1CCE-4276-BE14-AE77EBE6BDDC}" type="slidenum">
              <a:rPr lang="fr-FR" altLang="fr-FR" smtClean="0"/>
              <a:pPr>
                <a:defRPr/>
              </a:pPr>
              <a:t>36</a:t>
            </a:fld>
            <a:endParaRPr lang="fr-FR" altLang="fr-FR"/>
          </a:p>
        </p:txBody>
      </p:sp>
      <p:sp>
        <p:nvSpPr>
          <p:cNvPr id="8" name="Text Box 3"/>
          <p:cNvSpPr txBox="1">
            <a:spLocks noChangeArrowheads="1"/>
          </p:cNvSpPr>
          <p:nvPr/>
        </p:nvSpPr>
        <p:spPr bwMode="auto">
          <a:xfrm>
            <a:off x="0" y="463892"/>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PROTECTION DES DONNEES</a:t>
            </a: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4536F6BA-7256-47C9-B66F-89FD56B1D6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9" name="Rectangle 8">
            <a:extLst>
              <a:ext uri="{FF2B5EF4-FFF2-40B4-BE49-F238E27FC236}">
                <a16:creationId xmlns:a16="http://schemas.microsoft.com/office/drawing/2014/main" xmlns="" id="{FBE67681-4427-4696-926C-05E99871FF72}"/>
              </a:ext>
            </a:extLst>
          </p:cNvPr>
          <p:cNvSpPr/>
          <p:nvPr/>
        </p:nvSpPr>
        <p:spPr>
          <a:xfrm>
            <a:off x="1156350" y="2036523"/>
            <a:ext cx="7072956" cy="595035"/>
          </a:xfrm>
          <a:prstGeom prst="rect">
            <a:avLst/>
          </a:prstGeom>
        </p:spPr>
        <p:txBody>
          <a:bodyPr wrap="square">
            <a:spAutoFit/>
          </a:bodyPr>
          <a:lstStyle/>
          <a:p>
            <a:pPr marL="0" lvl="1" indent="0">
              <a:spcBef>
                <a:spcPts val="0"/>
              </a:spcBef>
              <a:spcAft>
                <a:spcPts val="500"/>
              </a:spcAft>
              <a:buNone/>
            </a:pPr>
            <a:r>
              <a:rPr lang="fr-FR" b="1" dirty="0"/>
              <a:t>Présentation </a:t>
            </a:r>
            <a:r>
              <a:rPr lang="fr-FR" b="1" dirty="0" smtClean="0"/>
              <a:t>de </a:t>
            </a:r>
            <a:r>
              <a:rPr lang="fr-FR" b="1" dirty="0"/>
              <a:t>la mallette et de l’application REGISTRE</a:t>
            </a:r>
            <a:endParaRPr lang="fr-FR" dirty="0"/>
          </a:p>
          <a:p>
            <a:pPr marL="0" lvl="1" indent="0">
              <a:spcBef>
                <a:spcPts val="0"/>
              </a:spcBef>
              <a:spcAft>
                <a:spcPts val="500"/>
              </a:spcAft>
              <a:buNone/>
            </a:pPr>
            <a:endParaRPr lang="fr-FR" sz="1050" b="1" dirty="0"/>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10913" y="3074996"/>
            <a:ext cx="2292975" cy="2036936"/>
          </a:xfrm>
          <a:prstGeom prst="rect">
            <a:avLst/>
          </a:prstGeom>
        </p:spPr>
      </p:pic>
    </p:spTree>
    <p:extLst>
      <p:ext uri="{BB962C8B-B14F-4D97-AF65-F5344CB8AC3E}">
        <p14:creationId xmlns:p14="http://schemas.microsoft.com/office/powerpoint/2010/main" val="3136070513"/>
      </p:ext>
    </p:extLst>
  </p:cSld>
  <p:clrMapOvr>
    <a:masterClrMapping/>
  </p:clrMapOvr>
  <p:transition spd="slow">
    <p:wheel spokes="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37</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3" name="Rectangle 2"/>
          <p:cNvSpPr/>
          <p:nvPr/>
        </p:nvSpPr>
        <p:spPr>
          <a:xfrm>
            <a:off x="506406" y="2609301"/>
            <a:ext cx="7976103" cy="707886"/>
          </a:xfrm>
          <a:prstGeom prst="rect">
            <a:avLst/>
          </a:prstGeom>
        </p:spPr>
        <p:txBody>
          <a:bodyPr wrap="square">
            <a:spAutoFit/>
          </a:bodyPr>
          <a:lstStyle/>
          <a:p>
            <a:pPr algn="ctr"/>
            <a:r>
              <a:rPr lang="fr-FR" sz="4000" dirty="0" smtClean="0">
                <a:solidFill>
                  <a:schemeClr val="bg2"/>
                </a:solidFill>
                <a:latin typeface="DIN-Black" pitchFamily="50" charset="0"/>
              </a:rPr>
              <a:t>questions </a:t>
            </a:r>
            <a:r>
              <a:rPr lang="fr-FR" sz="4000" dirty="0">
                <a:solidFill>
                  <a:schemeClr val="bg2"/>
                </a:solidFill>
                <a:latin typeface="DIN-Black" pitchFamily="50" charset="0"/>
              </a:rPr>
              <a:t>et </a:t>
            </a:r>
            <a:r>
              <a:rPr lang="fr-FR" sz="4000" dirty="0" smtClean="0">
                <a:solidFill>
                  <a:schemeClr val="bg2"/>
                </a:solidFill>
                <a:latin typeface="DIN-Black" pitchFamily="50" charset="0"/>
              </a:rPr>
              <a:t>réponses</a:t>
            </a:r>
            <a:endParaRPr lang="fr-FR" sz="4000" dirty="0">
              <a:solidFill>
                <a:schemeClr val="bg2"/>
              </a:solidFill>
              <a:latin typeface="DIN-Black" pitchFamily="50" charset="0"/>
            </a:endParaRPr>
          </a:p>
        </p:txBody>
      </p:sp>
    </p:spTree>
    <p:extLst>
      <p:ext uri="{BB962C8B-B14F-4D97-AF65-F5344CB8AC3E}">
        <p14:creationId xmlns:p14="http://schemas.microsoft.com/office/powerpoint/2010/main" val="1536725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4</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Text Box 3"/>
          <p:cNvSpPr txBox="1">
            <a:spLocks noChangeArrowheads="1"/>
          </p:cNvSpPr>
          <p:nvPr/>
        </p:nvSpPr>
        <p:spPr bwMode="auto">
          <a:xfrm>
            <a:off x="377013" y="381604"/>
            <a:ext cx="5759900" cy="40011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buNone/>
            </a:pPr>
            <a:r>
              <a:rPr lang="fr-FR" sz="2000" dirty="0" smtClean="0">
                <a:latin typeface="DIN-Black"/>
                <a:cs typeface="Arial"/>
              </a:rPr>
              <a:t>Intervention de l’Académie</a:t>
            </a:r>
            <a:endParaRPr lang="fr-FR" sz="2000" dirty="0">
              <a:latin typeface="DIN-Black"/>
              <a:cs typeface="Arial"/>
            </a:endParaRPr>
          </a:p>
        </p:txBody>
      </p:sp>
      <p:sp>
        <p:nvSpPr>
          <p:cNvPr id="3" name="Rectangle 2"/>
          <p:cNvSpPr/>
          <p:nvPr/>
        </p:nvSpPr>
        <p:spPr>
          <a:xfrm>
            <a:off x="286480" y="1439033"/>
            <a:ext cx="8042121" cy="4614340"/>
          </a:xfrm>
          <a:prstGeom prst="rect">
            <a:avLst/>
          </a:prstGeom>
        </p:spPr>
        <p:txBody>
          <a:bodyPr wrap="square">
            <a:spAutoFit/>
          </a:bodyPr>
          <a:lstStyle/>
          <a:p>
            <a:pPr marL="45720" marR="68580" indent="-6350" algn="just">
              <a:lnSpc>
                <a:spcPct val="105000"/>
              </a:lnSpc>
              <a:spcAft>
                <a:spcPts val="20"/>
              </a:spcAft>
            </a:pPr>
            <a:r>
              <a:rPr lang="fr-FR" sz="1400" dirty="0" smtClean="0">
                <a:solidFill>
                  <a:srgbClr val="000000"/>
                </a:solidFill>
                <a:ea typeface="Arial" panose="020B0604020202020204" pitchFamily="34" charset="0"/>
              </a:rPr>
              <a:t> </a:t>
            </a:r>
            <a:endParaRPr lang="fr-FR" sz="14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smtClean="0">
                <a:solidFill>
                  <a:srgbClr val="000000"/>
                </a:solidFill>
                <a:ea typeface="Arial" panose="020B0604020202020204" pitchFamily="34" charset="0"/>
              </a:rPr>
              <a:t>accompagne </a:t>
            </a:r>
            <a:r>
              <a:rPr lang="fr-FR" sz="1400" dirty="0">
                <a:solidFill>
                  <a:srgbClr val="000000"/>
                </a:solidFill>
                <a:ea typeface="Arial" panose="020B0604020202020204" pitchFamily="34" charset="0"/>
              </a:rPr>
              <a:t>les acteurs de terrain dans la prise en charge des usages du numérique éducatif et de l’évolution des pratiques ; </a:t>
            </a:r>
            <a:endParaRPr lang="fr-FR" sz="14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Apporte un appui à la conduite du changement (formations, conseil, expertise…) ; </a:t>
            </a:r>
            <a:endParaRPr lang="fr-FR" sz="14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smtClean="0">
                <a:solidFill>
                  <a:srgbClr val="000000"/>
                </a:solidFill>
                <a:ea typeface="Arial" panose="020B0604020202020204" pitchFamily="34" charset="0"/>
              </a:rPr>
              <a:t>Apporte l’assistance sur le système d’information de l’éducation nationale depuis son guichet unique CARIINA (Centre d’Assistance et de Ressources Informatiques Inter académique) ; </a:t>
            </a:r>
          </a:p>
          <a:p>
            <a:pPr marL="342900" marR="68580" lvl="0" indent="-342900" algn="just">
              <a:lnSpc>
                <a:spcPct val="105000"/>
              </a:lnSpc>
              <a:spcAft>
                <a:spcPts val="0"/>
              </a:spcAft>
              <a:buFont typeface="Arial" panose="020B0604020202020204" pitchFamily="34" charset="0"/>
              <a:buChar char="•"/>
            </a:pPr>
            <a:endParaRPr lang="fr-FR" sz="300" dirty="0" smtClean="0">
              <a:solidFill>
                <a:srgbClr val="000000"/>
              </a:solidFill>
              <a:ea typeface="Arial" panose="020B0604020202020204" pitchFamily="34" charset="0"/>
            </a:endParaRPr>
          </a:p>
          <a:p>
            <a:pPr marL="342900" lvl="0" indent="-342900" algn="just">
              <a:spcAft>
                <a:spcPts val="0"/>
              </a:spcAft>
              <a:buFont typeface="Arial" panose="020B0604020202020204" pitchFamily="34" charset="0"/>
              <a:buChar char="•"/>
            </a:pPr>
            <a:r>
              <a:rPr lang="fr-FR" sz="1400" dirty="0" smtClean="0">
                <a:solidFill>
                  <a:srgbClr val="000000"/>
                </a:solidFill>
                <a:ea typeface="Arial" panose="020B0604020202020204" pitchFamily="34" charset="0"/>
              </a:rPr>
              <a:t>Met </a:t>
            </a:r>
            <a:r>
              <a:rPr lang="fr-FR" sz="1400" dirty="0">
                <a:solidFill>
                  <a:srgbClr val="000000"/>
                </a:solidFill>
                <a:ea typeface="Arial" panose="020B0604020202020204" pitchFamily="34" charset="0"/>
              </a:rPr>
              <a:t>l’annuaire académique fédérateur (AAF) à disposition du prestataire de l’ENT choisi par le Département en garantissant les conditions optimales de sécurité et de confidentialité pour l’extraction et le transfert des données concernées ; Cet annuaire contient les données à caractère personnel des usagers nécessaires au fonctionnement de l’ENT ; Il est alimenté à partir des bases académiques de gestion des élèves et de leurs représentants légaux ainsi que des personnels </a:t>
            </a:r>
            <a:r>
              <a:rPr lang="fr-FR" sz="1400" dirty="0" smtClean="0">
                <a:solidFill>
                  <a:srgbClr val="000000"/>
                </a:solidFill>
                <a:ea typeface="Arial" panose="020B0604020202020204" pitchFamily="34" charset="0"/>
              </a:rPr>
              <a:t>;</a:t>
            </a:r>
          </a:p>
          <a:p>
            <a:pPr marL="342900" lvl="0" indent="-342900" algn="just">
              <a:spcAft>
                <a:spcPts val="0"/>
              </a:spcAft>
              <a:buFont typeface="Arial" panose="020B0604020202020204" pitchFamily="34" charset="0"/>
              <a:buChar char="•"/>
            </a:pPr>
            <a:endParaRPr lang="fr-FR" sz="3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Définit avec le Département la politique de protection des données à caractère personnel à appliquer dans le cadre du programme SDNC ; Les règles communes devront intégrer la politique générale de gestion des données personnelles mise en place dans l’académie</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20"/>
              </a:spcAft>
              <a:buFont typeface="Arial" panose="020B0604020202020204" pitchFamily="34" charset="0"/>
              <a:buChar char="•"/>
            </a:pPr>
            <a:r>
              <a:rPr lang="fr-FR" sz="1400" dirty="0">
                <a:solidFill>
                  <a:srgbClr val="000000"/>
                </a:solidFill>
                <a:ea typeface="Arial" panose="020B0604020202020204" pitchFamily="34" charset="0"/>
              </a:rPr>
              <a:t>Définit avec le Département les mesures techniques à appliquer dans le cadre de la politique de sécurité définie par l’académie; </a:t>
            </a:r>
            <a:endParaRPr lang="fr-FR" sz="1400" dirty="0" smtClean="0">
              <a:solidFill>
                <a:srgbClr val="000000"/>
              </a:solidFill>
              <a:ea typeface="Arial" panose="020B0604020202020204" pitchFamily="34" charset="0"/>
            </a:endParaRPr>
          </a:p>
          <a:p>
            <a:pPr marL="342900" marR="68580" lvl="0" indent="-342900" algn="just">
              <a:lnSpc>
                <a:spcPct val="105000"/>
              </a:lnSpc>
              <a:spcAft>
                <a:spcPts val="2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20"/>
              </a:spcAft>
              <a:buFont typeface="Arial" panose="020B0604020202020204" pitchFamily="34" charset="0"/>
              <a:buChar char="•"/>
            </a:pPr>
            <a:r>
              <a:rPr lang="fr-FR" sz="1400" dirty="0" smtClean="0">
                <a:solidFill>
                  <a:srgbClr val="000000"/>
                </a:solidFill>
                <a:ea typeface="Arial" panose="020B0604020202020204" pitchFamily="34" charset="0"/>
              </a:rPr>
              <a:t>Est </a:t>
            </a:r>
            <a:r>
              <a:rPr lang="fr-FR" sz="1400" dirty="0">
                <a:solidFill>
                  <a:srgbClr val="000000"/>
                </a:solidFill>
                <a:ea typeface="Arial" panose="020B0604020202020204" pitchFamily="34" charset="0"/>
              </a:rPr>
              <a:t>associée aux activités de contrôle du Département relevant de la protection des données à caractère personnel et de la sécurité sur les prestataires du programme SDNC.</a:t>
            </a:r>
          </a:p>
        </p:txBody>
      </p:sp>
    </p:spTree>
    <p:extLst>
      <p:ext uri="{BB962C8B-B14F-4D97-AF65-F5344CB8AC3E}">
        <p14:creationId xmlns:p14="http://schemas.microsoft.com/office/powerpoint/2010/main" val="3920328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6553200" y="6337989"/>
            <a:ext cx="2133600" cy="476250"/>
          </a:xfrm>
        </p:spPr>
        <p:txBody>
          <a:bodyPr/>
          <a:lstStyle/>
          <a:p>
            <a:pPr>
              <a:defRPr/>
            </a:pPr>
            <a:fld id="{DC09B8A6-1CCE-4276-BE14-AE77EBE6BDDC}" type="slidenum">
              <a:rPr lang="fr-FR" altLang="fr-FR" smtClean="0"/>
              <a:pPr>
                <a:defRPr/>
              </a:pPr>
              <a:t>5</a:t>
            </a:fld>
            <a:endParaRPr lang="fr-FR" altLang="fr-FR" dirty="0"/>
          </a:p>
        </p:txBody>
      </p:sp>
      <p:sp>
        <p:nvSpPr>
          <p:cNvPr id="8" name="Text Box 3"/>
          <p:cNvSpPr txBox="1">
            <a:spLocks noChangeArrowheads="1"/>
          </p:cNvSpPr>
          <p:nvPr/>
        </p:nvSpPr>
        <p:spPr bwMode="auto">
          <a:xfrm>
            <a:off x="0" y="463892"/>
            <a:ext cx="4320000" cy="32316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gn="ctr" eaLnBrk="1" hangingPunct="1">
              <a:spcBef>
                <a:spcPct val="50000"/>
              </a:spcBef>
              <a:buFontTx/>
              <a:buNone/>
            </a:pPr>
            <a:r>
              <a:rPr lang="fr-FR" altLang="fr-FR" sz="1500" dirty="0">
                <a:latin typeface="DIN-Black" pitchFamily="50" charset="0"/>
                <a:ea typeface="MS PGothic" panose="020B0600070205080204" pitchFamily="34" charset="-128"/>
              </a:rPr>
              <a:t>PROTECTION DES DONNEES</a:t>
            </a:r>
          </a:p>
        </p:txBody>
      </p:sp>
      <p:pic>
        <p:nvPicPr>
          <p:cNvPr id="11" name="Picture 3" descr="Val_quad">
            <a:extLst>
              <a:ext uri="{FF2B5EF4-FFF2-40B4-BE49-F238E27FC236}">
                <a16:creationId xmlns:a16="http://schemas.microsoft.com/office/drawing/2014/main" xmlns="" id="{6CA24C71-9FF5-4A32-9C3F-5902F1D7C9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1">
            <a:extLst>
              <a:ext uri="{FF2B5EF4-FFF2-40B4-BE49-F238E27FC236}">
                <a16:creationId xmlns:a16="http://schemas.microsoft.com/office/drawing/2014/main" xmlns="" id="{4536F6BA-7256-47C9-B66F-89FD56B1D6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Rectangle 6">
            <a:extLst>
              <a:ext uri="{FF2B5EF4-FFF2-40B4-BE49-F238E27FC236}">
                <a16:creationId xmlns:a16="http://schemas.microsoft.com/office/drawing/2014/main" xmlns="" id="{FBE67681-4427-4696-926C-05E99871FF72}"/>
              </a:ext>
            </a:extLst>
          </p:cNvPr>
          <p:cNvSpPr/>
          <p:nvPr/>
        </p:nvSpPr>
        <p:spPr>
          <a:xfrm>
            <a:off x="503123" y="1254562"/>
            <a:ext cx="8238654" cy="5388655"/>
          </a:xfrm>
          <a:prstGeom prst="rect">
            <a:avLst/>
          </a:prstGeom>
        </p:spPr>
        <p:txBody>
          <a:bodyPr wrap="square">
            <a:spAutoFit/>
          </a:bodyPr>
          <a:lstStyle/>
          <a:p>
            <a:r>
              <a:rPr lang="fr-FR" b="1" dirty="0"/>
              <a:t>Responsabilité conjointe entre l’académie, le Département et l’EPLE</a:t>
            </a:r>
          </a:p>
          <a:p>
            <a:endParaRPr lang="fr-FR" b="1" dirty="0"/>
          </a:p>
          <a:p>
            <a:r>
              <a:rPr lang="fr-FR" sz="1600" b="1" dirty="0"/>
              <a:t>La répartition des responsabilités entre l’académie, le Département et l’EPLE</a:t>
            </a:r>
          </a:p>
          <a:p>
            <a:endParaRPr lang="fr-FR" sz="1400" dirty="0">
              <a:solidFill>
                <a:srgbClr val="000000"/>
              </a:solidFill>
              <a:ea typeface="Arial" panose="020B0604020202020204" pitchFamily="34" charset="0"/>
              <a:cs typeface="Times New Roman" panose="02020603050405020304" pitchFamily="18" charset="0"/>
            </a:endParaRPr>
          </a:p>
          <a:p>
            <a:pPr marL="0" lvl="1" indent="0">
              <a:spcBef>
                <a:spcPts val="0"/>
              </a:spcBef>
              <a:spcAft>
                <a:spcPts val="500"/>
              </a:spcAft>
              <a:buNone/>
            </a:pPr>
            <a:r>
              <a:rPr lang="fr-FR" sz="1400" b="1" dirty="0"/>
              <a:t>Le Département et l’académie :</a:t>
            </a:r>
          </a:p>
          <a:p>
            <a:pPr marL="465750" lvl="2" indent="-285750">
              <a:spcBef>
                <a:spcPts val="0"/>
              </a:spcBef>
              <a:spcAft>
                <a:spcPts val="500"/>
              </a:spcAft>
              <a:buFont typeface="Arial" panose="020B0604020202020204" pitchFamily="34" charset="0"/>
              <a:buChar char="•"/>
            </a:pPr>
            <a:r>
              <a:rPr lang="fr-FR" sz="1400" dirty="0"/>
              <a:t>Conformité du dispositif SDNC (publication du marché, exécution par les sous-traitants)</a:t>
            </a:r>
          </a:p>
          <a:p>
            <a:pPr marL="645750" lvl="3" indent="-285750">
              <a:spcBef>
                <a:spcPts val="0"/>
              </a:spcBef>
              <a:spcAft>
                <a:spcPts val="500"/>
              </a:spcAft>
              <a:buFont typeface="Arial" panose="020B0604020202020204" pitchFamily="34" charset="0"/>
              <a:buChar char="•"/>
            </a:pPr>
            <a:r>
              <a:rPr lang="fr-FR" sz="1400" dirty="0"/>
              <a:t>Annuaire académique fédérateur</a:t>
            </a:r>
          </a:p>
          <a:p>
            <a:pPr marL="645750" lvl="3" indent="-285750">
              <a:spcBef>
                <a:spcPts val="0"/>
              </a:spcBef>
              <a:spcAft>
                <a:spcPts val="500"/>
              </a:spcAft>
              <a:buFont typeface="Arial" panose="020B0604020202020204" pitchFamily="34" charset="0"/>
              <a:buChar char="•"/>
            </a:pPr>
            <a:r>
              <a:rPr lang="fr-FR" sz="1400" dirty="0"/>
              <a:t>Services de l’ENT</a:t>
            </a:r>
          </a:p>
          <a:p>
            <a:pPr marL="645750" lvl="3" indent="-285750">
              <a:spcBef>
                <a:spcPts val="0"/>
              </a:spcBef>
              <a:spcAft>
                <a:spcPts val="500"/>
              </a:spcAft>
              <a:buFont typeface="Arial" panose="020B0604020202020204" pitchFamily="34" charset="0"/>
              <a:buChar char="•"/>
            </a:pPr>
            <a:r>
              <a:rPr lang="fr-FR" sz="1400" dirty="0"/>
              <a:t>Services tiers proposés par le département et l’académie</a:t>
            </a:r>
          </a:p>
          <a:p>
            <a:pPr marL="285750" lvl="1" indent="-285750">
              <a:spcBef>
                <a:spcPts val="0"/>
              </a:spcBef>
              <a:spcAft>
                <a:spcPts val="500"/>
              </a:spcAft>
              <a:buFont typeface="Arial" panose="020B0604020202020204" pitchFamily="34" charset="0"/>
              <a:buChar char="•"/>
            </a:pPr>
            <a:endParaRPr lang="fr-FR" sz="1400" b="1" dirty="0"/>
          </a:p>
          <a:p>
            <a:pPr marL="0" lvl="1" indent="0">
              <a:spcBef>
                <a:spcPts val="0"/>
              </a:spcBef>
              <a:spcAft>
                <a:spcPts val="500"/>
              </a:spcAft>
              <a:buNone/>
            </a:pPr>
            <a:r>
              <a:rPr lang="fr-FR" sz="1400" b="1" dirty="0"/>
              <a:t>L’EPLE :</a:t>
            </a:r>
          </a:p>
          <a:p>
            <a:pPr marL="465750" lvl="2" indent="-285750">
              <a:spcBef>
                <a:spcPts val="0"/>
              </a:spcBef>
              <a:spcAft>
                <a:spcPts val="500"/>
              </a:spcAft>
              <a:buFont typeface="Arial" panose="020B0604020202020204" pitchFamily="34" charset="0"/>
              <a:buChar char="•"/>
            </a:pPr>
            <a:r>
              <a:rPr lang="fr-FR" sz="1400" dirty="0"/>
              <a:t>Information de la communauté éducative (accompagnement de la charte)</a:t>
            </a:r>
          </a:p>
          <a:p>
            <a:pPr marL="465750" lvl="2" indent="-285750">
              <a:spcBef>
                <a:spcPts val="0"/>
              </a:spcBef>
              <a:spcAft>
                <a:spcPts val="500"/>
              </a:spcAft>
              <a:buFont typeface="Arial" panose="020B0604020202020204" pitchFamily="34" charset="0"/>
              <a:buChar char="•"/>
            </a:pPr>
            <a:r>
              <a:rPr lang="fr-FR" sz="1400" dirty="0"/>
              <a:t>Sensibiliser les acteurs de la communauté éducative</a:t>
            </a:r>
          </a:p>
          <a:p>
            <a:pPr marL="465750" lvl="2" indent="-285750">
              <a:spcBef>
                <a:spcPts val="0"/>
              </a:spcBef>
              <a:spcAft>
                <a:spcPts val="500"/>
              </a:spcAft>
              <a:buFont typeface="Arial" panose="020B0604020202020204" pitchFamily="34" charset="0"/>
              <a:buChar char="•"/>
            </a:pPr>
            <a:r>
              <a:rPr lang="fr-FR" sz="1400" dirty="0"/>
              <a:t>Déclaration des incidents (usurpation d’identité, …)</a:t>
            </a:r>
          </a:p>
          <a:p>
            <a:pPr marL="465750" lvl="2" indent="-285750">
              <a:spcBef>
                <a:spcPts val="0"/>
              </a:spcBef>
              <a:spcAft>
                <a:spcPts val="500"/>
              </a:spcAft>
              <a:buFont typeface="Arial" panose="020B0604020202020204" pitchFamily="34" charset="0"/>
              <a:buChar char="•"/>
            </a:pPr>
            <a:r>
              <a:rPr lang="fr-FR" sz="1400" dirty="0"/>
              <a:t>Permettre l’accès aux données personnelles en cas de sollicitation</a:t>
            </a:r>
          </a:p>
          <a:p>
            <a:pPr marL="465750" lvl="2" indent="-285750">
              <a:spcBef>
                <a:spcPts val="0"/>
              </a:spcBef>
              <a:spcAft>
                <a:spcPts val="500"/>
              </a:spcAft>
              <a:buFont typeface="Arial" panose="020B0604020202020204" pitchFamily="34" charset="0"/>
              <a:buChar char="•"/>
            </a:pPr>
            <a:r>
              <a:rPr lang="fr-FR" sz="1400" dirty="0"/>
              <a:t>Recenser les traitements de données dans l’ENT (services internes de l’ENT, services tiers, services acquis par l’EPLE)</a:t>
            </a:r>
          </a:p>
          <a:p>
            <a:pPr marL="465750" lvl="2" indent="-285750">
              <a:spcBef>
                <a:spcPts val="0"/>
              </a:spcBef>
              <a:spcAft>
                <a:spcPts val="500"/>
              </a:spcAft>
              <a:buFont typeface="Arial" panose="020B0604020202020204" pitchFamily="34" charset="0"/>
              <a:buChar char="•"/>
            </a:pPr>
            <a:r>
              <a:rPr lang="fr-FR" sz="1400" dirty="0"/>
              <a:t>Inscrire les traitements dans l’application REGISTRE (registre des activités de traitement)</a:t>
            </a:r>
          </a:p>
          <a:p>
            <a:pPr marL="465750" lvl="2" indent="-285750">
              <a:spcBef>
                <a:spcPts val="0"/>
              </a:spcBef>
              <a:spcAft>
                <a:spcPts val="500"/>
              </a:spcAft>
              <a:buFont typeface="Arial" panose="020B0604020202020204" pitchFamily="34" charset="0"/>
              <a:buChar char="•"/>
            </a:pPr>
            <a:r>
              <a:rPr lang="fr-FR" sz="1400" dirty="0"/>
              <a:t>Autorité d’autoriser ou interdire des traitements de données proposés au sein de l’EPLE (fiche réflexe)</a:t>
            </a:r>
          </a:p>
        </p:txBody>
      </p:sp>
    </p:spTree>
    <p:extLst>
      <p:ext uri="{BB962C8B-B14F-4D97-AF65-F5344CB8AC3E}">
        <p14:creationId xmlns:p14="http://schemas.microsoft.com/office/powerpoint/2010/main" val="2502043959"/>
      </p:ext>
    </p:extLst>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fontAlgn="base">
              <a:spcBef>
                <a:spcPct val="0"/>
              </a:spcBef>
              <a:spcAft>
                <a:spcPct val="0"/>
              </a:spcAft>
              <a:defRPr/>
            </a:pPr>
            <a:fld id="{DC09B8A6-1CCE-4276-BE14-AE77EBE6BDDC}" type="slidenum">
              <a:rPr lang="fr-FR" altLang="fr-FR">
                <a:solidFill>
                  <a:srgbClr val="000000"/>
                </a:solidFill>
              </a:rPr>
              <a:pPr fontAlgn="base">
                <a:spcBef>
                  <a:spcPct val="0"/>
                </a:spcBef>
                <a:spcAft>
                  <a:spcPct val="0"/>
                </a:spcAft>
                <a:defRPr/>
              </a:pPr>
              <a:t>6</a:t>
            </a:fld>
            <a:endParaRPr lang="fr-FR" altLang="fr-FR">
              <a:solidFill>
                <a:srgbClr val="000000"/>
              </a:solidFill>
            </a:endParaRPr>
          </a:p>
        </p:txBody>
      </p:sp>
      <p:sp>
        <p:nvSpPr>
          <p:cNvPr id="8" name="AutoShape 4" descr="Académie de Versailles (éducation) — Wikipédia"/>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a:p>
        </p:txBody>
      </p:sp>
      <p:sp>
        <p:nvSpPr>
          <p:cNvPr id="16" name="Rectangle 15"/>
          <p:cNvSpPr/>
          <p:nvPr/>
        </p:nvSpPr>
        <p:spPr>
          <a:xfrm>
            <a:off x="422761" y="1142190"/>
            <a:ext cx="8359731" cy="3154710"/>
          </a:xfrm>
          <a:prstGeom prst="rect">
            <a:avLst/>
          </a:prstGeom>
        </p:spPr>
        <p:txBody>
          <a:bodyPr wrap="square">
            <a:spAutoFit/>
          </a:bodyPr>
          <a:lstStyle/>
          <a:p>
            <a:pPr algn="ctr"/>
            <a:r>
              <a:rPr lang="fr-FR" sz="1400" b="1" dirty="0">
                <a:solidFill>
                  <a:srgbClr val="000000"/>
                </a:solidFill>
              </a:rPr>
              <a:t>Offre de formation de l’Académie de Versailles </a:t>
            </a:r>
            <a:r>
              <a:rPr lang="fr-FR" sz="1400" b="1" dirty="0" smtClean="0">
                <a:solidFill>
                  <a:srgbClr val="000000"/>
                </a:solidFill>
              </a:rPr>
              <a:t>à </a:t>
            </a:r>
            <a:r>
              <a:rPr lang="fr-FR" sz="1400" b="1" dirty="0">
                <a:solidFill>
                  <a:srgbClr val="000000"/>
                </a:solidFill>
              </a:rPr>
              <a:t>destination de l’ensemble des établissements</a:t>
            </a:r>
            <a:endParaRPr lang="fr-FR" altLang="fr-FR" sz="1400" b="1" dirty="0">
              <a:solidFill>
                <a:srgbClr val="000000"/>
              </a:solidFill>
            </a:endParaRPr>
          </a:p>
          <a:p>
            <a:pPr algn="ctr"/>
            <a:endParaRPr lang="fr-FR" altLang="fr-FR" sz="1400" b="1" u="sng" dirty="0">
              <a:solidFill>
                <a:srgbClr val="000000"/>
              </a:solidFill>
            </a:endParaRPr>
          </a:p>
          <a:p>
            <a:r>
              <a:rPr lang="fr-FR" altLang="fr-FR" sz="1400" b="1" dirty="0">
                <a:solidFill>
                  <a:srgbClr val="000000"/>
                </a:solidFill>
              </a:rPr>
              <a:t>Axe 1 –Se situer dans le système éducatif</a:t>
            </a:r>
          </a:p>
          <a:p>
            <a:pPr marL="171450" indent="-171450">
              <a:buFont typeface="Arial" panose="020B0604020202020204" pitchFamily="34" charset="0"/>
              <a:buChar char="•"/>
            </a:pPr>
            <a:r>
              <a:rPr lang="fr-FR" altLang="fr-FR" sz="1400" dirty="0">
                <a:solidFill>
                  <a:srgbClr val="000000"/>
                </a:solidFill>
              </a:rPr>
              <a:t>Éducation aux médias</a:t>
            </a:r>
          </a:p>
          <a:p>
            <a:pPr marL="171450" indent="-171450">
              <a:buFont typeface="Arial" panose="020B0604020202020204" pitchFamily="34" charset="0"/>
              <a:buChar char="•"/>
            </a:pPr>
            <a:r>
              <a:rPr lang="fr-FR" altLang="fr-FR" sz="1400" dirty="0">
                <a:solidFill>
                  <a:srgbClr val="000000"/>
                </a:solidFill>
              </a:rPr>
              <a:t>Règlement Général sur la Protection des Données (RGPD)</a:t>
            </a:r>
          </a:p>
          <a:p>
            <a:endParaRPr lang="fr-FR" altLang="fr-FR" sz="300" dirty="0">
              <a:solidFill>
                <a:srgbClr val="000000"/>
              </a:solidFill>
            </a:endParaRPr>
          </a:p>
          <a:p>
            <a:r>
              <a:rPr lang="fr-FR" altLang="fr-FR" sz="1400" b="1" dirty="0">
                <a:solidFill>
                  <a:srgbClr val="000000"/>
                </a:solidFill>
              </a:rPr>
              <a:t>Axe 2 –Se perfectionner et adapter ses pratiques professionnelles</a:t>
            </a:r>
          </a:p>
          <a:p>
            <a:pPr marL="171450" indent="-171450">
              <a:buFont typeface="Arial" panose="020B0604020202020204" pitchFamily="34" charset="0"/>
              <a:buChar char="•"/>
            </a:pPr>
            <a:r>
              <a:rPr lang="fr-FR" altLang="fr-FR" sz="1400" dirty="0">
                <a:solidFill>
                  <a:srgbClr val="000000"/>
                </a:solidFill>
              </a:rPr>
              <a:t>Pratiques pédagogiques optimisées/innovation pédagogique</a:t>
            </a:r>
          </a:p>
          <a:p>
            <a:pPr marL="171450" indent="-171450">
              <a:buFont typeface="Arial" panose="020B0604020202020204" pitchFamily="34" charset="0"/>
              <a:buChar char="•"/>
            </a:pPr>
            <a:r>
              <a:rPr lang="fr-FR" altLang="fr-FR" sz="1400" dirty="0">
                <a:solidFill>
                  <a:srgbClr val="000000"/>
                </a:solidFill>
              </a:rPr>
              <a:t>Scénarios numériques d’enseignement/ numérique éducatif et intelligence artificielle/hybridation de l’enseignement</a:t>
            </a:r>
          </a:p>
          <a:p>
            <a:pPr marL="171450" indent="-171450">
              <a:buFont typeface="Arial" panose="020B0604020202020204" pitchFamily="34" charset="0"/>
              <a:buChar char="•"/>
            </a:pPr>
            <a:r>
              <a:rPr lang="fr-FR" altLang="fr-FR" sz="1400" dirty="0">
                <a:solidFill>
                  <a:srgbClr val="000000"/>
                </a:solidFill>
              </a:rPr>
              <a:t>Compétences numériques</a:t>
            </a:r>
          </a:p>
          <a:p>
            <a:pPr marL="171450" indent="-171450">
              <a:buFont typeface="Arial" panose="020B0604020202020204" pitchFamily="34" charset="0"/>
              <a:buChar char="•"/>
            </a:pPr>
            <a:r>
              <a:rPr lang="fr-FR" altLang="fr-FR" sz="1400" dirty="0">
                <a:solidFill>
                  <a:srgbClr val="000000"/>
                </a:solidFill>
              </a:rPr>
              <a:t>Pratiques sensibles et numériques dans les domaines des arts et de la culture</a:t>
            </a:r>
          </a:p>
          <a:p>
            <a:pPr marL="171450" indent="-171450">
              <a:buFont typeface="Arial" panose="020B0604020202020204" pitchFamily="34" charset="0"/>
              <a:buChar char="•"/>
            </a:pPr>
            <a:r>
              <a:rPr lang="fr-FR" altLang="fr-FR" sz="1400" dirty="0">
                <a:solidFill>
                  <a:srgbClr val="000000"/>
                </a:solidFill>
              </a:rPr>
              <a:t>Nouvelles démarches de travail et de management permises par le numérique</a:t>
            </a:r>
          </a:p>
          <a:p>
            <a:pPr marL="171450" indent="-171450">
              <a:buFont typeface="Arial" panose="020B0604020202020204" pitchFamily="34" charset="0"/>
              <a:buChar char="•"/>
            </a:pPr>
            <a:r>
              <a:rPr lang="fr-FR" altLang="fr-FR" sz="1400" dirty="0">
                <a:solidFill>
                  <a:srgbClr val="000000"/>
                </a:solidFill>
              </a:rPr>
              <a:t>Transformation numérique de l’État (dématérialisation, expérience utilisateur, simplification, nouveaux outils, intelligence artificielle).</a:t>
            </a:r>
            <a:endParaRPr lang="fr-FR" sz="1400" dirty="0"/>
          </a:p>
        </p:txBody>
      </p:sp>
      <p:sp>
        <p:nvSpPr>
          <p:cNvPr id="10" name="Text Box 3"/>
          <p:cNvSpPr txBox="1">
            <a:spLocks noChangeArrowheads="1"/>
          </p:cNvSpPr>
          <p:nvPr/>
        </p:nvSpPr>
        <p:spPr bwMode="auto">
          <a:xfrm>
            <a:off x="0" y="376282"/>
            <a:ext cx="4320000" cy="600164"/>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None/>
            </a:pPr>
            <a:r>
              <a:rPr lang="fr-FR" sz="1500" dirty="0">
                <a:latin typeface="DIN-Black"/>
              </a:rPr>
              <a:t>ACCOMPAGNEMENT</a:t>
            </a:r>
          </a:p>
          <a:p>
            <a:pPr algn="ctr">
              <a:buNone/>
            </a:pPr>
            <a:r>
              <a:rPr lang="fr-FR" sz="1500" dirty="0">
                <a:latin typeface="DIN-Black"/>
              </a:rPr>
              <a:t>au niveau académique</a:t>
            </a:r>
          </a:p>
        </p:txBody>
      </p:sp>
      <p:pic>
        <p:nvPicPr>
          <p:cNvPr id="13"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a:extLst>
              <a:ext uri="{FF2B5EF4-FFF2-40B4-BE49-F238E27FC236}">
                <a16:creationId xmlns:a16="http://schemas.microsoft.com/office/drawing/2014/main" xmlns="" id="{F7E1C50C-DF08-4E08-919F-02C2C480B4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5" name="Rectangle 4"/>
          <p:cNvSpPr/>
          <p:nvPr/>
        </p:nvSpPr>
        <p:spPr>
          <a:xfrm>
            <a:off x="422762" y="4333599"/>
            <a:ext cx="8359729" cy="2292935"/>
          </a:xfrm>
          <a:prstGeom prst="rect">
            <a:avLst/>
          </a:prstGeom>
        </p:spPr>
        <p:txBody>
          <a:bodyPr wrap="square">
            <a:spAutoFit/>
          </a:bodyPr>
          <a:lstStyle/>
          <a:p>
            <a:r>
              <a:rPr lang="fr-FR" altLang="fr-FR" sz="1400" b="1" dirty="0">
                <a:solidFill>
                  <a:srgbClr val="000000"/>
                </a:solidFill>
              </a:rPr>
              <a:t>Déclinaison fonctionnelle : </a:t>
            </a:r>
          </a:p>
          <a:p>
            <a:endParaRPr lang="fr-FR" altLang="fr-FR" sz="300" b="1" dirty="0">
              <a:solidFill>
                <a:srgbClr val="000000"/>
              </a:solidFill>
            </a:endParaRPr>
          </a:p>
          <a:p>
            <a:pPr marL="0" lvl="2" indent="-171450">
              <a:buFont typeface="Wingdings" panose="05000000000000000000" pitchFamily="2" charset="2"/>
              <a:buChar char="§"/>
              <a:defRPr/>
            </a:pPr>
            <a:r>
              <a:rPr lang="fr-FR" sz="1400" dirty="0"/>
              <a:t>Accompagner les EPLE dans la mise en œuvre de </a:t>
            </a:r>
            <a:r>
              <a:rPr lang="fr-FR" sz="1400" dirty="0" err="1"/>
              <a:t>pix</a:t>
            </a:r>
            <a:r>
              <a:rPr lang="fr-FR" sz="1400" dirty="0"/>
              <a:t> </a:t>
            </a:r>
          </a:p>
          <a:p>
            <a:pPr marL="0" lvl="2" indent="-171450">
              <a:buFont typeface="Wingdings" panose="05000000000000000000" pitchFamily="2" charset="2"/>
              <a:buChar char="§"/>
              <a:defRPr/>
            </a:pPr>
            <a:r>
              <a:rPr lang="fr-FR" sz="1400" dirty="0"/>
              <a:t>Accompagner les responsables d’affectations des ressources </a:t>
            </a:r>
            <a:r>
              <a:rPr lang="fr-FR" sz="1400" dirty="0" smtClean="0"/>
              <a:t>dans </a:t>
            </a:r>
            <a:r>
              <a:rPr lang="fr-FR" sz="1400" dirty="0"/>
              <a:t>le </a:t>
            </a:r>
            <a:r>
              <a:rPr lang="fr-FR" sz="1400" b="1" dirty="0"/>
              <a:t>G</a:t>
            </a:r>
            <a:r>
              <a:rPr lang="fr-FR" sz="1400" dirty="0"/>
              <a:t>uichet </a:t>
            </a:r>
            <a:r>
              <a:rPr lang="fr-FR" sz="1400" b="1" dirty="0"/>
              <a:t>A</a:t>
            </a:r>
            <a:r>
              <a:rPr lang="fr-FR" sz="1400" dirty="0"/>
              <a:t>ccès aux </a:t>
            </a:r>
            <a:r>
              <a:rPr lang="fr-FR" sz="1400" b="1" dirty="0"/>
              <a:t>R</a:t>
            </a:r>
            <a:r>
              <a:rPr lang="fr-FR" sz="1400" dirty="0"/>
              <a:t>essources</a:t>
            </a:r>
          </a:p>
          <a:p>
            <a:pPr marL="0" lvl="2" indent="-171450">
              <a:buFont typeface="Wingdings" panose="05000000000000000000" pitchFamily="2" charset="2"/>
              <a:buChar char="§"/>
              <a:defRPr/>
            </a:pPr>
            <a:r>
              <a:rPr lang="fr-FR" sz="1400" dirty="0"/>
              <a:t>Créer, animer une </a:t>
            </a:r>
            <a:r>
              <a:rPr lang="fr-FR" sz="1400" dirty="0" err="1"/>
              <a:t>webradio</a:t>
            </a:r>
            <a:r>
              <a:rPr lang="fr-FR" sz="1400" dirty="0"/>
              <a:t>/</a:t>
            </a:r>
            <a:r>
              <a:rPr lang="fr-FR" sz="1400" dirty="0" err="1"/>
              <a:t>webtv</a:t>
            </a:r>
            <a:r>
              <a:rPr lang="fr-FR" sz="1400" dirty="0"/>
              <a:t> avec des élèves </a:t>
            </a:r>
          </a:p>
          <a:p>
            <a:pPr marL="0" lvl="2" indent="-171450">
              <a:buFont typeface="Wingdings" panose="05000000000000000000" pitchFamily="2" charset="2"/>
              <a:buChar char="§"/>
              <a:defRPr/>
            </a:pPr>
            <a:r>
              <a:rPr lang="fr-FR" sz="1400" dirty="0"/>
              <a:t>Repenser les espaces scolaires avec la e-éducation </a:t>
            </a:r>
          </a:p>
          <a:p>
            <a:pPr marL="0" lvl="2" indent="-171450">
              <a:buFont typeface="Wingdings" panose="05000000000000000000" pitchFamily="2" charset="2"/>
              <a:buChar char="§"/>
              <a:defRPr/>
            </a:pPr>
            <a:r>
              <a:rPr lang="fr-FR" sz="1400" dirty="0"/>
              <a:t>Se lancer dans la e-éducation en équipe</a:t>
            </a:r>
          </a:p>
          <a:p>
            <a:pPr marL="0" lvl="2" indent="-171450">
              <a:buFont typeface="Wingdings" panose="05000000000000000000" pitchFamily="2" charset="2"/>
              <a:buChar char="§"/>
              <a:defRPr/>
            </a:pPr>
            <a:r>
              <a:rPr lang="fr-FR" sz="1400" dirty="0"/>
              <a:t>Utiliser les services de l’ENT</a:t>
            </a:r>
          </a:p>
          <a:p>
            <a:pPr marL="0" lvl="2" indent="-171450">
              <a:buFont typeface="Wingdings" panose="05000000000000000000" pitchFamily="2" charset="2"/>
              <a:buChar char="§"/>
              <a:defRPr/>
            </a:pPr>
            <a:r>
              <a:rPr lang="fr-FR" sz="1400" dirty="0"/>
              <a:t>Publier avec le numérique sur les projets de l’EPLE</a:t>
            </a:r>
          </a:p>
          <a:p>
            <a:pPr marL="0" lvl="2" indent="-171450">
              <a:buFont typeface="Wingdings" panose="05000000000000000000" pitchFamily="2" charset="2"/>
              <a:buChar char="§"/>
              <a:defRPr/>
            </a:pPr>
            <a:r>
              <a:rPr lang="fr-FR" sz="1400" dirty="0"/>
              <a:t>Utiliser les tablettes tactiles avec ses élèves</a:t>
            </a:r>
          </a:p>
          <a:p>
            <a:pPr marL="0" lvl="2" indent="-171450">
              <a:buFont typeface="Wingdings" panose="05000000000000000000" pitchFamily="2" charset="2"/>
              <a:buChar char="§"/>
              <a:defRPr/>
            </a:pPr>
            <a:r>
              <a:rPr lang="fr-FR" sz="1400" dirty="0"/>
              <a:t>S’engager dans le numérique</a:t>
            </a:r>
            <a:endParaRPr lang="fr-FR" sz="1400" dirty="0">
              <a:solidFill>
                <a:srgbClr val="000000"/>
              </a:solidFill>
            </a:endParaRPr>
          </a:p>
        </p:txBody>
      </p:sp>
    </p:spTree>
    <p:extLst>
      <p:ext uri="{BB962C8B-B14F-4D97-AF65-F5344CB8AC3E}">
        <p14:creationId xmlns:p14="http://schemas.microsoft.com/office/powerpoint/2010/main" val="4262199017"/>
      </p:ext>
    </p:extLst>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7</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Text Box 3"/>
          <p:cNvSpPr txBox="1">
            <a:spLocks noChangeArrowheads="1"/>
          </p:cNvSpPr>
          <p:nvPr/>
        </p:nvSpPr>
        <p:spPr bwMode="auto">
          <a:xfrm>
            <a:off x="377013" y="381604"/>
            <a:ext cx="5759900" cy="769441"/>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buNone/>
            </a:pPr>
            <a:r>
              <a:rPr lang="fr-FR" sz="2000" dirty="0">
                <a:latin typeface="DIN-Black"/>
                <a:cs typeface="Arial"/>
              </a:rPr>
              <a:t>Intervention </a:t>
            </a:r>
            <a:r>
              <a:rPr lang="fr-FR" sz="2000" dirty="0" smtClean="0">
                <a:latin typeface="DIN-Black"/>
                <a:cs typeface="Arial"/>
              </a:rPr>
              <a:t>du collège </a:t>
            </a:r>
            <a:endParaRPr lang="fr-FR" sz="2000" dirty="0">
              <a:latin typeface="DIN-Black"/>
              <a:cs typeface="Arial"/>
            </a:endParaRPr>
          </a:p>
          <a:p>
            <a:pPr marL="0" indent="0">
              <a:buNone/>
            </a:pPr>
            <a:endParaRPr lang="fr-FR" sz="2000" dirty="0">
              <a:latin typeface="DIN-Black"/>
              <a:cs typeface="Arial"/>
            </a:endParaRPr>
          </a:p>
        </p:txBody>
      </p:sp>
      <p:sp>
        <p:nvSpPr>
          <p:cNvPr id="3" name="Rectangle 2"/>
          <p:cNvSpPr/>
          <p:nvPr/>
        </p:nvSpPr>
        <p:spPr>
          <a:xfrm>
            <a:off x="86007" y="1304883"/>
            <a:ext cx="8831655" cy="5004447"/>
          </a:xfrm>
          <a:prstGeom prst="rect">
            <a:avLst/>
          </a:prstGeom>
        </p:spPr>
        <p:txBody>
          <a:bodyPr wrap="square">
            <a:spAutoFit/>
          </a:bodyPr>
          <a:lstStyle/>
          <a:p>
            <a:pPr marL="342900" marR="68580" lvl="0" indent="-342900" algn="just">
              <a:lnSpc>
                <a:spcPct val="105000"/>
              </a:lnSpc>
              <a:spcAft>
                <a:spcPts val="0"/>
              </a:spcAft>
              <a:buFont typeface="Arial" panose="020B0604020202020204" pitchFamily="34" charset="0"/>
              <a:buChar char="•"/>
            </a:pPr>
            <a:r>
              <a:rPr lang="fr-FR" sz="1300" dirty="0">
                <a:solidFill>
                  <a:srgbClr val="000000"/>
                </a:solidFill>
                <a:ea typeface="Arial" panose="020B0604020202020204" pitchFamily="34" charset="0"/>
              </a:rPr>
              <a:t>Assure le suivi des actions du SDNC et notamment l’administration locale de la plateforme ENT, des usages en mobilité au sein du collège (iPad) et du bouquet de ressources </a:t>
            </a:r>
            <a:r>
              <a:rPr lang="fr-FR" sz="1300" dirty="0" smtClean="0">
                <a:solidFill>
                  <a:srgbClr val="000000"/>
                </a:solidFill>
                <a:ea typeface="Arial" panose="020B0604020202020204" pitchFamily="34" charset="0"/>
              </a:rPr>
              <a:t>numériques</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300" dirty="0">
                <a:solidFill>
                  <a:srgbClr val="000000"/>
                </a:solidFill>
                <a:ea typeface="Arial" panose="020B0604020202020204" pitchFamily="34" charset="0"/>
                <a:cs typeface="Times New Roman" panose="02020603050405020304" pitchFamily="18" charset="0"/>
              </a:rPr>
              <a:t>Désigne un ou plusieurs référents pour les usages pédagogiques numériques en fonction des projets conduits dans le cadre du SDNC (ENT ; IPad, Web Médias </a:t>
            </a:r>
            <a:r>
              <a:rPr lang="fr-FR" sz="1300" dirty="0" smtClean="0">
                <a:solidFill>
                  <a:srgbClr val="000000"/>
                </a:solidFill>
                <a:ea typeface="Arial" panose="020B0604020202020204" pitchFamily="34" charset="0"/>
                <a:cs typeface="Times New Roman" panose="02020603050405020304" pitchFamily="18"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cs typeface="Times New Roman" panose="02020603050405020304" pitchFamily="18" charset="0"/>
            </a:endParaRPr>
          </a:p>
          <a:p>
            <a:pPr marL="342900" marR="68580" lvl="0" indent="-342900" algn="just">
              <a:lnSpc>
                <a:spcPct val="105000"/>
              </a:lnSpc>
              <a:spcAft>
                <a:spcPts val="0"/>
              </a:spcAft>
              <a:buFont typeface="Arial" panose="020B0604020202020204" pitchFamily="34" charset="0"/>
              <a:buChar char="•"/>
            </a:pPr>
            <a:r>
              <a:rPr lang="fr-FR" sz="1300" dirty="0">
                <a:solidFill>
                  <a:srgbClr val="000000"/>
                </a:solidFill>
                <a:ea typeface="Arial" panose="020B0604020202020204" pitchFamily="34" charset="0"/>
              </a:rPr>
              <a:t>Met en place une commission numérique locale, coordonnée et animée par le chef d’établissement, réunie autant que de besoin et composée des membres de l’équipe projet. Les représentants des partenaires du projet (Département, académie) peuvent participer à ces réunions en fonction des besoins. Certaines réunions peuvent être élargies notamment à des représentants des parents d’élèves et à des élèves. Cette commission numérique locale coordonne la mise en œuvre, le pilotage et le suivi du projet au sein du collège. Elle recueille notamment l’expression des besoins d’évolutions fonctionnelles et matérielles des usagers en vue d’une analyse puis d’une qualification ou prise en compte éventuelle </a:t>
            </a:r>
            <a:r>
              <a:rPr lang="fr-FR" sz="1300" dirty="0" smtClean="0">
                <a:solidFill>
                  <a:srgbClr val="000000"/>
                </a:solidFill>
                <a:ea typeface="Arial" panose="020B0604020202020204" pitchFamily="34" charset="0"/>
              </a:rPr>
              <a:t>;</a:t>
            </a:r>
          </a:p>
          <a:p>
            <a:pPr marR="68580" lvl="0" algn="just">
              <a:lnSpc>
                <a:spcPct val="105000"/>
              </a:lnSpc>
              <a:spcAft>
                <a:spcPts val="0"/>
              </a:spcAft>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300" dirty="0">
                <a:solidFill>
                  <a:srgbClr val="000000"/>
                </a:solidFill>
                <a:ea typeface="Arial" panose="020B0604020202020204" pitchFamily="34" charset="0"/>
              </a:rPr>
              <a:t>Adopte la charte et ses évolutions pour les utilisateurs du SDNC (annexe 2), élaborée par le Département et l’académie avec les acteurs des EPLE (cette charte précise les règles d’utilisation du SDNC ainsi que les droits et devoirs de chaque utilisateur), réalise des actions de sensibilisation sur le respect de la charte et en assurer le respect par les utilisateurs </a:t>
            </a:r>
            <a:r>
              <a:rPr lang="fr-FR" sz="13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20"/>
              </a:spcAft>
              <a:buFont typeface="Arial" panose="020B0604020202020204" pitchFamily="34" charset="0"/>
              <a:buChar char="•"/>
            </a:pPr>
            <a:r>
              <a:rPr lang="fr-FR" sz="1300" dirty="0" smtClean="0">
                <a:solidFill>
                  <a:srgbClr val="000000"/>
                </a:solidFill>
                <a:ea typeface="Arial" panose="020B0604020202020204" pitchFamily="34" charset="0"/>
              </a:rPr>
              <a:t>S’engage </a:t>
            </a:r>
            <a:r>
              <a:rPr lang="fr-FR" sz="1300" dirty="0">
                <a:solidFill>
                  <a:srgbClr val="000000"/>
                </a:solidFill>
                <a:ea typeface="Arial" panose="020B0604020202020204" pitchFamily="34" charset="0"/>
              </a:rPr>
              <a:t>à mettre à jour, au début de chaque année scolaire, les données à caractère personnel traitées dans le cadre d’un compte ENT et à supprimer ces données dans un délai de trois mois dès lors que la personne concernée n’a plus vocation à détenir un compte</a:t>
            </a:r>
            <a:r>
              <a:rPr lang="fr-FR" sz="1300" dirty="0" smtClean="0">
                <a:solidFill>
                  <a:srgbClr val="000000"/>
                </a:solidFill>
                <a:ea typeface="Arial" panose="020B0604020202020204" pitchFamily="34" charset="0"/>
              </a:rPr>
              <a:t>.</a:t>
            </a:r>
          </a:p>
          <a:p>
            <a:pPr marL="342900" marR="68580" lvl="0" indent="-342900" algn="just">
              <a:lnSpc>
                <a:spcPct val="105000"/>
              </a:lnSpc>
              <a:spcAft>
                <a:spcPts val="2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tabLst>
                <a:tab pos="2700655" algn="l"/>
              </a:tabLst>
            </a:pPr>
            <a:r>
              <a:rPr lang="fr-FR" sz="1300" dirty="0">
                <a:solidFill>
                  <a:srgbClr val="000000"/>
                </a:solidFill>
                <a:ea typeface="Arial" panose="020B0604020202020204" pitchFamily="34" charset="0"/>
              </a:rPr>
              <a:t>S’engage à informer tous les usagers concernés par le traitement de leurs données personnelles de l’identité du responsable de traitement, de la finalité poursuivie par le traitement, </a:t>
            </a:r>
            <a:endParaRPr lang="fr-FR" sz="13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tabLst>
                <a:tab pos="2700655" algn="l"/>
              </a:tabLst>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tabLst>
                <a:tab pos="2700655" algn="l"/>
              </a:tabLst>
            </a:pPr>
            <a:r>
              <a:rPr lang="fr-FR" sz="1300" dirty="0">
                <a:solidFill>
                  <a:srgbClr val="000000"/>
                </a:solidFill>
                <a:ea typeface="Arial" panose="020B0604020202020204" pitchFamily="34" charset="0"/>
              </a:rPr>
              <a:t>Définit le plan d’accompagnement à mettre en œuvre au sein de son établissement, notamment avec son conseiller TICE de bassin </a:t>
            </a:r>
          </a:p>
        </p:txBody>
      </p:sp>
    </p:spTree>
    <p:extLst>
      <p:ext uri="{BB962C8B-B14F-4D97-AF65-F5344CB8AC3E}">
        <p14:creationId xmlns:p14="http://schemas.microsoft.com/office/powerpoint/2010/main" val="3468758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8</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2" name="Rectangle 1"/>
          <p:cNvSpPr/>
          <p:nvPr/>
        </p:nvSpPr>
        <p:spPr>
          <a:xfrm>
            <a:off x="529627" y="1281066"/>
            <a:ext cx="8238654" cy="4588949"/>
          </a:xfrm>
          <a:prstGeom prst="rect">
            <a:avLst/>
          </a:prstGeom>
        </p:spPr>
        <p:txBody>
          <a:bodyPr wrap="square">
            <a:spAutoFit/>
          </a:bodyPr>
          <a:lstStyle/>
          <a:p>
            <a:r>
              <a:rPr lang="fr-FR" b="1" dirty="0"/>
              <a:t>Commission numérique locale</a:t>
            </a:r>
          </a:p>
          <a:p>
            <a:pPr marR="68580" lvl="0" algn="just">
              <a:lnSpc>
                <a:spcPct val="105000"/>
              </a:lnSpc>
              <a:spcAft>
                <a:spcPts val="0"/>
              </a:spcAft>
            </a:pPr>
            <a:endParaRPr lang="fr-FR" sz="1000" dirty="0">
              <a:solidFill>
                <a:srgbClr val="000000"/>
              </a:solidFill>
              <a:ea typeface="Arial" panose="020B0604020202020204" pitchFamily="34" charset="0"/>
              <a:cs typeface="Times New Roman" panose="02020603050405020304" pitchFamily="18" charset="0"/>
            </a:endParaRPr>
          </a:p>
          <a:p>
            <a:pPr marR="68580" lvl="0" algn="just">
              <a:lnSpc>
                <a:spcPct val="105000"/>
              </a:lnSpc>
              <a:spcAft>
                <a:spcPts val="0"/>
              </a:spcAft>
            </a:pPr>
            <a:r>
              <a:rPr lang="fr-FR" sz="1400" dirty="0" smtClean="0">
                <a:solidFill>
                  <a:srgbClr val="000000"/>
                </a:solidFill>
                <a:ea typeface="Arial" panose="020B0604020202020204" pitchFamily="34" charset="0"/>
              </a:rPr>
              <a:t>Chaque établissement se doit de mettre en place </a:t>
            </a:r>
            <a:r>
              <a:rPr lang="fr-FR" sz="1400" dirty="0">
                <a:solidFill>
                  <a:srgbClr val="000000"/>
                </a:solidFill>
                <a:ea typeface="Arial" panose="020B0604020202020204" pitchFamily="34" charset="0"/>
              </a:rPr>
              <a:t>une commission numérique locale, coordonnée et animée par le chef d’établissement, réunie autant que de besoin et composée des membres de l’équipe </a:t>
            </a:r>
            <a:r>
              <a:rPr lang="fr-FR" sz="1400" dirty="0" smtClean="0">
                <a:solidFill>
                  <a:srgbClr val="000000"/>
                </a:solidFill>
                <a:ea typeface="Arial" panose="020B0604020202020204" pitchFamily="34" charset="0"/>
              </a:rPr>
              <a:t>projet : </a:t>
            </a:r>
          </a:p>
          <a:p>
            <a:pPr marR="68580" algn="just">
              <a:lnSpc>
                <a:spcPct val="105000"/>
              </a:lnSpc>
              <a:spcAft>
                <a:spcPts val="0"/>
              </a:spcAft>
            </a:pPr>
            <a:r>
              <a:rPr lang="fr-FR" sz="1400" dirty="0" smtClean="0">
                <a:solidFill>
                  <a:srgbClr val="000000"/>
                </a:solidFill>
                <a:ea typeface="Arial" panose="020B0604020202020204" pitchFamily="34" charset="0"/>
              </a:rPr>
              <a:t>		- Assure le </a:t>
            </a:r>
            <a:r>
              <a:rPr lang="fr-FR" sz="1400" dirty="0">
                <a:solidFill>
                  <a:srgbClr val="000000"/>
                </a:solidFill>
                <a:ea typeface="Arial" panose="020B0604020202020204" pitchFamily="34" charset="0"/>
              </a:rPr>
              <a:t>pilotage </a:t>
            </a:r>
            <a:r>
              <a:rPr lang="fr-FR" sz="1400" dirty="0" smtClean="0">
                <a:solidFill>
                  <a:srgbClr val="000000"/>
                </a:solidFill>
                <a:ea typeface="Arial" panose="020B0604020202020204" pitchFamily="34" charset="0"/>
              </a:rPr>
              <a:t>du </a:t>
            </a:r>
            <a:r>
              <a:rPr lang="fr-FR" sz="1400" dirty="0">
                <a:solidFill>
                  <a:srgbClr val="000000"/>
                </a:solidFill>
                <a:ea typeface="Arial" panose="020B0604020202020204" pitchFamily="34" charset="0"/>
              </a:rPr>
              <a:t>projet </a:t>
            </a:r>
            <a:r>
              <a:rPr lang="fr-FR" sz="1400" dirty="0" smtClean="0">
                <a:solidFill>
                  <a:srgbClr val="000000"/>
                </a:solidFill>
                <a:ea typeface="Arial" panose="020B0604020202020204" pitchFamily="34" charset="0"/>
              </a:rPr>
              <a:t>numérique en lien avec le SDNC ;</a:t>
            </a:r>
            <a:endParaRPr lang="fr-FR" sz="1400" dirty="0">
              <a:solidFill>
                <a:srgbClr val="000000"/>
              </a:solidFill>
              <a:ea typeface="Arial" panose="020B0604020202020204" pitchFamily="34" charset="0"/>
            </a:endParaRPr>
          </a:p>
          <a:p>
            <a:pPr marR="68580" algn="just">
              <a:lnSpc>
                <a:spcPct val="105000"/>
              </a:lnSpc>
              <a:spcAft>
                <a:spcPts val="0"/>
              </a:spcAft>
            </a:pPr>
            <a:r>
              <a:rPr lang="fr-FR" sz="1400" dirty="0">
                <a:solidFill>
                  <a:srgbClr val="000000"/>
                </a:solidFill>
                <a:ea typeface="Arial" panose="020B0604020202020204" pitchFamily="34" charset="0"/>
              </a:rPr>
              <a:t>	</a:t>
            </a:r>
            <a:r>
              <a:rPr lang="fr-FR" sz="1400" dirty="0" smtClean="0">
                <a:solidFill>
                  <a:srgbClr val="000000"/>
                </a:solidFill>
                <a:ea typeface="Arial" panose="020B0604020202020204" pitchFamily="34" charset="0"/>
              </a:rPr>
              <a:t>	- Coordonne </a:t>
            </a:r>
            <a:r>
              <a:rPr lang="fr-FR" sz="1400" dirty="0">
                <a:solidFill>
                  <a:srgbClr val="000000"/>
                </a:solidFill>
                <a:ea typeface="Arial" panose="020B0604020202020204" pitchFamily="34" charset="0"/>
              </a:rPr>
              <a:t>la mise en </a:t>
            </a:r>
            <a:r>
              <a:rPr lang="fr-FR" sz="1400" dirty="0" smtClean="0">
                <a:solidFill>
                  <a:srgbClr val="000000"/>
                </a:solidFill>
                <a:ea typeface="Arial" panose="020B0604020202020204" pitchFamily="34" charset="0"/>
              </a:rPr>
              <a:t>œuvre et </a:t>
            </a:r>
            <a:r>
              <a:rPr lang="fr-FR" sz="1400" dirty="0">
                <a:solidFill>
                  <a:srgbClr val="000000"/>
                </a:solidFill>
                <a:ea typeface="Arial" panose="020B0604020202020204" pitchFamily="34" charset="0"/>
              </a:rPr>
              <a:t>le suivi du </a:t>
            </a:r>
            <a:r>
              <a:rPr lang="fr-FR" sz="1400" dirty="0" smtClean="0">
                <a:solidFill>
                  <a:srgbClr val="000000"/>
                </a:solidFill>
                <a:ea typeface="Arial" panose="020B0604020202020204" pitchFamily="34" charset="0"/>
              </a:rPr>
              <a:t>projet numérique ;</a:t>
            </a:r>
          </a:p>
          <a:p>
            <a:pPr marR="68580" algn="just">
              <a:lnSpc>
                <a:spcPct val="105000"/>
              </a:lnSpc>
              <a:spcAft>
                <a:spcPts val="0"/>
              </a:spcAft>
            </a:pPr>
            <a:r>
              <a:rPr lang="fr-FR" sz="1400" dirty="0">
                <a:solidFill>
                  <a:srgbClr val="000000"/>
                </a:solidFill>
                <a:ea typeface="Arial" panose="020B0604020202020204" pitchFamily="34" charset="0"/>
              </a:rPr>
              <a:t>	</a:t>
            </a:r>
            <a:r>
              <a:rPr lang="fr-FR" sz="1400" dirty="0" smtClean="0">
                <a:solidFill>
                  <a:srgbClr val="000000"/>
                </a:solidFill>
                <a:ea typeface="Arial" panose="020B0604020202020204" pitchFamily="34" charset="0"/>
              </a:rPr>
              <a:t>	- Recueille l’expression </a:t>
            </a:r>
            <a:r>
              <a:rPr lang="fr-FR" sz="1400" dirty="0">
                <a:solidFill>
                  <a:srgbClr val="000000"/>
                </a:solidFill>
                <a:ea typeface="Arial" panose="020B0604020202020204" pitchFamily="34" charset="0"/>
              </a:rPr>
              <a:t>des besoins </a:t>
            </a:r>
            <a:r>
              <a:rPr lang="fr-FR" sz="1400" dirty="0" smtClean="0">
                <a:solidFill>
                  <a:srgbClr val="000000"/>
                </a:solidFill>
                <a:ea typeface="Arial" panose="020B0604020202020204" pitchFamily="34" charset="0"/>
              </a:rPr>
              <a:t>des évolutions </a:t>
            </a:r>
            <a:r>
              <a:rPr lang="fr-FR" sz="1400" dirty="0">
                <a:solidFill>
                  <a:srgbClr val="000000"/>
                </a:solidFill>
                <a:ea typeface="Arial" panose="020B0604020202020204" pitchFamily="34" charset="0"/>
              </a:rPr>
              <a:t>fonctionnelles </a:t>
            </a:r>
            <a:r>
              <a:rPr lang="fr-FR" sz="1400" dirty="0" smtClean="0">
                <a:solidFill>
                  <a:srgbClr val="000000"/>
                </a:solidFill>
                <a:ea typeface="Arial" panose="020B0604020202020204" pitchFamily="34" charset="0"/>
              </a:rPr>
              <a:t>de l’ENT ;</a:t>
            </a:r>
          </a:p>
          <a:p>
            <a:pPr marR="68580" algn="just">
              <a:lnSpc>
                <a:spcPct val="105000"/>
              </a:lnSpc>
              <a:spcAft>
                <a:spcPts val="0"/>
              </a:spcAft>
            </a:pPr>
            <a:r>
              <a:rPr lang="fr-FR" sz="1400" dirty="0">
                <a:solidFill>
                  <a:srgbClr val="000000"/>
                </a:solidFill>
                <a:ea typeface="Arial" panose="020B0604020202020204" pitchFamily="34" charset="0"/>
              </a:rPr>
              <a:t>	</a:t>
            </a:r>
            <a:r>
              <a:rPr lang="fr-FR" sz="1400" dirty="0" smtClean="0">
                <a:solidFill>
                  <a:srgbClr val="000000"/>
                </a:solidFill>
                <a:ea typeface="Arial" panose="020B0604020202020204" pitchFamily="34" charset="0"/>
              </a:rPr>
              <a:t>	- Recueille </a:t>
            </a:r>
            <a:r>
              <a:rPr lang="fr-FR" sz="1400" dirty="0">
                <a:solidFill>
                  <a:srgbClr val="000000"/>
                </a:solidFill>
                <a:ea typeface="Arial" panose="020B0604020202020204" pitchFamily="34" charset="0"/>
              </a:rPr>
              <a:t>l’expression des besoins </a:t>
            </a:r>
            <a:r>
              <a:rPr lang="fr-FR" sz="1400" dirty="0" smtClean="0">
                <a:solidFill>
                  <a:srgbClr val="000000"/>
                </a:solidFill>
                <a:ea typeface="Arial" panose="020B0604020202020204" pitchFamily="34" charset="0"/>
              </a:rPr>
              <a:t>des évolutions matérielles </a:t>
            </a:r>
            <a:r>
              <a:rPr lang="fr-FR" sz="1400" dirty="0">
                <a:solidFill>
                  <a:srgbClr val="000000"/>
                </a:solidFill>
                <a:ea typeface="Arial" panose="020B0604020202020204" pitchFamily="34" charset="0"/>
              </a:rPr>
              <a:t>des </a:t>
            </a:r>
            <a:r>
              <a:rPr lang="fr-FR" sz="1400" dirty="0" smtClean="0">
                <a:solidFill>
                  <a:srgbClr val="000000"/>
                </a:solidFill>
                <a:ea typeface="Arial" panose="020B0604020202020204" pitchFamily="34" charset="0"/>
              </a:rPr>
              <a:t>usagers.</a:t>
            </a:r>
          </a:p>
          <a:p>
            <a:pPr marR="68580" algn="just">
              <a:lnSpc>
                <a:spcPct val="105000"/>
              </a:lnSpc>
              <a:spcAft>
                <a:spcPts val="0"/>
              </a:spcAft>
            </a:pPr>
            <a:endParaRPr lang="fr-FR" sz="1400" dirty="0" smtClean="0">
              <a:solidFill>
                <a:srgbClr val="000000"/>
              </a:solidFill>
              <a:ea typeface="Arial" panose="020B0604020202020204" pitchFamily="34" charset="0"/>
            </a:endParaRPr>
          </a:p>
          <a:p>
            <a:pPr marR="68580" lvl="0" algn="just">
              <a:lnSpc>
                <a:spcPct val="105000"/>
              </a:lnSpc>
              <a:spcAft>
                <a:spcPts val="0"/>
              </a:spcAft>
            </a:pPr>
            <a:r>
              <a:rPr lang="fr-FR" sz="1400" dirty="0" smtClean="0">
                <a:solidFill>
                  <a:srgbClr val="000000"/>
                </a:solidFill>
                <a:ea typeface="Arial" panose="020B0604020202020204" pitchFamily="34" charset="0"/>
              </a:rPr>
              <a:t>Les </a:t>
            </a:r>
            <a:r>
              <a:rPr lang="fr-FR" sz="1400" dirty="0">
                <a:solidFill>
                  <a:srgbClr val="000000"/>
                </a:solidFill>
                <a:ea typeface="Arial" panose="020B0604020202020204" pitchFamily="34" charset="0"/>
              </a:rPr>
              <a:t>représentants des partenaires du projet (Département, académie) peuvent participer à ces réunions en fonction des besoins. Certaines réunions peuvent être élargies notamment à des représentants des parents d’élèves et à des élèves. </a:t>
            </a:r>
            <a:endParaRPr lang="fr-FR" sz="1400" dirty="0" smtClean="0">
              <a:solidFill>
                <a:srgbClr val="000000"/>
              </a:solidFill>
              <a:ea typeface="Arial" panose="020B0604020202020204" pitchFamily="34" charset="0"/>
            </a:endParaRPr>
          </a:p>
          <a:p>
            <a:pPr marR="68580" lvl="0" algn="just">
              <a:lnSpc>
                <a:spcPct val="105000"/>
              </a:lnSpc>
              <a:spcAft>
                <a:spcPts val="0"/>
              </a:spcAft>
            </a:pPr>
            <a:endParaRPr lang="fr-FR" sz="1400" dirty="0" smtClean="0">
              <a:solidFill>
                <a:srgbClr val="000000"/>
              </a:solidFill>
              <a:ea typeface="Arial" panose="020B0604020202020204" pitchFamily="34" charset="0"/>
            </a:endParaRPr>
          </a:p>
          <a:p>
            <a:pPr marR="68580" lvl="0" algn="just">
              <a:lnSpc>
                <a:spcPct val="105000"/>
              </a:lnSpc>
              <a:spcAft>
                <a:spcPts val="0"/>
              </a:spcAft>
            </a:pPr>
            <a:endParaRPr lang="fr-FR" sz="1400" dirty="0">
              <a:solidFill>
                <a:srgbClr val="000000"/>
              </a:solidFill>
              <a:ea typeface="Arial" panose="020B0604020202020204" pitchFamily="34" charset="0"/>
            </a:endParaRPr>
          </a:p>
          <a:p>
            <a:r>
              <a:rPr lang="fr-FR" b="1" dirty="0" smtClean="0"/>
              <a:t>Référents </a:t>
            </a:r>
            <a:r>
              <a:rPr lang="fr-FR" b="1" dirty="0"/>
              <a:t>pour les usages pédagogiques numériques </a:t>
            </a:r>
          </a:p>
          <a:p>
            <a:pPr marR="68580" lvl="0" algn="just">
              <a:lnSpc>
                <a:spcPct val="105000"/>
              </a:lnSpc>
              <a:spcAft>
                <a:spcPts val="0"/>
              </a:spcAft>
            </a:pPr>
            <a:endParaRPr lang="fr-FR" sz="1000" dirty="0">
              <a:solidFill>
                <a:srgbClr val="000000"/>
              </a:solidFill>
              <a:ea typeface="Arial" panose="020B0604020202020204" pitchFamily="34" charset="0"/>
              <a:cs typeface="Times New Roman" panose="02020603050405020304" pitchFamily="18" charset="0"/>
            </a:endParaRPr>
          </a:p>
          <a:p>
            <a:pPr marR="68580" lvl="0" algn="just">
              <a:lnSpc>
                <a:spcPct val="105000"/>
              </a:lnSpc>
              <a:spcAft>
                <a:spcPts val="0"/>
              </a:spcAft>
            </a:pPr>
            <a:r>
              <a:rPr lang="fr-FR" sz="1400" dirty="0" smtClean="0">
                <a:solidFill>
                  <a:srgbClr val="000000"/>
                </a:solidFill>
                <a:ea typeface="Arial" panose="020B0604020202020204" pitchFamily="34" charset="0"/>
                <a:cs typeface="Times New Roman" panose="02020603050405020304" pitchFamily="18" charset="0"/>
              </a:rPr>
              <a:t>Chaque collège désigne </a:t>
            </a:r>
            <a:r>
              <a:rPr lang="fr-FR" sz="1400" dirty="0">
                <a:solidFill>
                  <a:srgbClr val="000000"/>
                </a:solidFill>
                <a:ea typeface="Arial" panose="020B0604020202020204" pitchFamily="34" charset="0"/>
                <a:cs typeface="Times New Roman" panose="02020603050405020304" pitchFamily="18" charset="0"/>
              </a:rPr>
              <a:t>un ou plusieurs référents pour les usages pédagogiques numériques en fonction des projets conduits dans le cadre du SDNC (ENT ; IPad, Web Médias ….)</a:t>
            </a:r>
          </a:p>
          <a:p>
            <a:pPr marR="68580" lvl="0" algn="just">
              <a:lnSpc>
                <a:spcPct val="105000"/>
              </a:lnSpc>
              <a:spcAft>
                <a:spcPts val="0"/>
              </a:spcAft>
            </a:pPr>
            <a:endParaRPr lang="fr-FR" sz="1400" dirty="0">
              <a:solidFill>
                <a:srgbClr val="000000"/>
              </a:solidFill>
              <a:ea typeface="Arial" panose="020B0604020202020204" pitchFamily="34" charset="0"/>
            </a:endParaRPr>
          </a:p>
        </p:txBody>
      </p:sp>
    </p:spTree>
    <p:extLst>
      <p:ext uri="{BB962C8B-B14F-4D97-AF65-F5344CB8AC3E}">
        <p14:creationId xmlns:p14="http://schemas.microsoft.com/office/powerpoint/2010/main" val="1240194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35F4F899-9AFB-4C61-B76D-6A2EB593DE06}" type="slidenum">
              <a:rPr lang="fr-FR" altLang="fr-FR" smtClean="0"/>
              <a:pPr>
                <a:defRPr/>
              </a:pPr>
              <a:t>9</a:t>
            </a:fld>
            <a:endParaRPr lang="fr-FR" altLang="fr-FR"/>
          </a:p>
        </p:txBody>
      </p:sp>
      <p:pic>
        <p:nvPicPr>
          <p:cNvPr id="5" name="Picture 3" descr="Val_quad">
            <a:extLst>
              <a:ext uri="{FF2B5EF4-FFF2-40B4-BE49-F238E27FC236}">
                <a16:creationId xmlns:a16="http://schemas.microsoft.com/office/drawing/2014/main" xmlns="" id="{0C9959DC-1304-4411-9FE7-D4E9E685A8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2092" y="381604"/>
            <a:ext cx="1040417" cy="59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xmlns="" id="{F7E1C50C-DF08-4E08-919F-02C2C480B45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971" t="11705" r="8911" b="9810"/>
          <a:stretch/>
        </p:blipFill>
        <p:spPr>
          <a:xfrm>
            <a:off x="6334859" y="381604"/>
            <a:ext cx="909287" cy="656067"/>
          </a:xfrm>
          <a:prstGeom prst="rect">
            <a:avLst/>
          </a:prstGeom>
        </p:spPr>
      </p:pic>
      <p:sp>
        <p:nvSpPr>
          <p:cNvPr id="7" name="Text Box 3"/>
          <p:cNvSpPr txBox="1">
            <a:spLocks noChangeArrowheads="1"/>
          </p:cNvSpPr>
          <p:nvPr/>
        </p:nvSpPr>
        <p:spPr bwMode="auto">
          <a:xfrm>
            <a:off x="377013" y="381604"/>
            <a:ext cx="5759900" cy="40011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indent="0">
              <a:buNone/>
            </a:pPr>
            <a:r>
              <a:rPr lang="fr-FR" sz="2000" dirty="0" smtClean="0">
                <a:latin typeface="DIN-Black"/>
                <a:cs typeface="Arial"/>
              </a:rPr>
              <a:t>Intervention du Département</a:t>
            </a:r>
            <a:endParaRPr lang="fr-FR" sz="2000" dirty="0">
              <a:latin typeface="DIN-Black"/>
              <a:cs typeface="Arial"/>
            </a:endParaRPr>
          </a:p>
        </p:txBody>
      </p:sp>
      <p:sp>
        <p:nvSpPr>
          <p:cNvPr id="3" name="Rectangle 2"/>
          <p:cNvSpPr/>
          <p:nvPr/>
        </p:nvSpPr>
        <p:spPr>
          <a:xfrm>
            <a:off x="377013" y="2018950"/>
            <a:ext cx="8409376" cy="3970318"/>
          </a:xfrm>
          <a:prstGeom prst="rect">
            <a:avLst/>
          </a:prstGeom>
        </p:spPr>
        <p:txBody>
          <a:bodyPr wrap="square">
            <a:spAutoFit/>
          </a:bodyPr>
          <a:lstStyle/>
          <a:p>
            <a:pPr marL="342900" marR="68580" lvl="0" indent="-342900" algn="just">
              <a:lnSpc>
                <a:spcPct val="105000"/>
              </a:lnSpc>
              <a:spcAft>
                <a:spcPts val="0"/>
              </a:spcAft>
              <a:buFont typeface="Arial" panose="020B0604020202020204" pitchFamily="34" charset="0"/>
              <a:buChar char="•"/>
            </a:pPr>
            <a:r>
              <a:rPr lang="fr-FR" sz="1400" dirty="0" smtClean="0">
                <a:solidFill>
                  <a:srgbClr val="000000"/>
                </a:solidFill>
                <a:ea typeface="Arial" panose="020B0604020202020204" pitchFamily="34" charset="0"/>
              </a:rPr>
              <a:t>Propose </a:t>
            </a:r>
            <a:r>
              <a:rPr lang="fr-FR" sz="1400" dirty="0">
                <a:solidFill>
                  <a:srgbClr val="000000"/>
                </a:solidFill>
                <a:ea typeface="Arial" panose="020B0604020202020204" pitchFamily="34" charset="0"/>
              </a:rPr>
              <a:t>un Espace Numérique de Travail au collège, en assure son administration technique et accompagne l’établissement dans son usage</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Met en place l’infrastructure réseaux numérique (filaires et wifi) en accord avec les normes définit par le ministère de l’Éducation nationale</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Assure l’équipement multimédia du collège selon un référentiel de matériel et ses évolutions, conjointement établit avec l’académie (annexe 1</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Assure la maintenance et l’infogérance du numérique des collèges</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Finance les accès à des ressources numériques éducatives</a:t>
            </a:r>
            <a:r>
              <a:rPr lang="fr-FR" sz="1400" dirty="0" smtClean="0">
                <a:solidFill>
                  <a:srgbClr val="000000"/>
                </a:solidFill>
                <a:ea typeface="Arial" panose="020B0604020202020204" pitchFamily="34" charset="0"/>
              </a:rPr>
              <a:t>.</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Propose des équipements numériques innovants et accompagne les acteurs de terrain dans leurs usages et de l’évolution des pratiques ; </a:t>
            </a:r>
            <a:endParaRPr lang="fr-FR" sz="14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endParaRPr lang="fr-FR" sz="3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r>
              <a:rPr lang="fr-FR" sz="1400" dirty="0">
                <a:solidFill>
                  <a:srgbClr val="000000"/>
                </a:solidFill>
                <a:ea typeface="Arial" panose="020B0604020202020204" pitchFamily="34" charset="0"/>
              </a:rPr>
              <a:t>S’accorde avec l’académie sur l’accompagnement et la formation à mettre en place dans les collèges au titre du « Schéma directeur du numérique des collèges »</a:t>
            </a: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L="342900" marR="68580" lvl="0" indent="-342900" algn="just">
              <a:lnSpc>
                <a:spcPct val="105000"/>
              </a:lnSpc>
              <a:spcAft>
                <a:spcPts val="20"/>
              </a:spcAft>
              <a:buFont typeface="Arial" panose="020B0604020202020204" pitchFamily="34" charset="0"/>
              <a:buChar char="•"/>
            </a:pPr>
            <a:r>
              <a:rPr lang="fr-FR" sz="1400" dirty="0">
                <a:solidFill>
                  <a:srgbClr val="000000"/>
                </a:solidFill>
                <a:ea typeface="Arial" panose="020B0604020202020204" pitchFamily="34" charset="0"/>
              </a:rPr>
              <a:t>Peut être amené à effectuer des formations auprès des collèges dans le cadre des projets spécifiques.</a:t>
            </a:r>
          </a:p>
          <a:p>
            <a:pPr marL="342900" marR="68580" lvl="0" indent="-342900" algn="just">
              <a:lnSpc>
                <a:spcPct val="105000"/>
              </a:lnSpc>
              <a:spcAft>
                <a:spcPts val="0"/>
              </a:spcAft>
              <a:buFont typeface="Arial" panose="020B0604020202020204" pitchFamily="34" charset="0"/>
              <a:buChar char="•"/>
            </a:pPr>
            <a:endParaRPr lang="fr-FR" sz="300" dirty="0" smtClean="0">
              <a:solidFill>
                <a:srgbClr val="000000"/>
              </a:solidFill>
              <a:ea typeface="Arial" panose="020B0604020202020204" pitchFamily="34" charset="0"/>
            </a:endParaRPr>
          </a:p>
          <a:p>
            <a:pPr marL="342900" marR="68580" lvl="0" indent="-342900" algn="just">
              <a:lnSpc>
                <a:spcPct val="105000"/>
              </a:lnSpc>
              <a:spcAft>
                <a:spcPts val="0"/>
              </a:spcAft>
              <a:buFont typeface="Arial" panose="020B0604020202020204" pitchFamily="34" charset="0"/>
              <a:buChar char="•"/>
            </a:pPr>
            <a:endParaRPr lang="fr-FR" sz="300" dirty="0">
              <a:solidFill>
                <a:srgbClr val="000000"/>
              </a:solidFill>
              <a:ea typeface="Arial" panose="020B0604020202020204" pitchFamily="34" charset="0"/>
            </a:endParaRPr>
          </a:p>
          <a:p>
            <a:pPr marR="68580" lvl="0" algn="just">
              <a:lnSpc>
                <a:spcPct val="105000"/>
              </a:lnSpc>
              <a:spcAft>
                <a:spcPts val="0"/>
              </a:spcAft>
            </a:pPr>
            <a:endParaRPr lang="fr-FR" sz="1400" dirty="0" smtClean="0">
              <a:solidFill>
                <a:srgbClr val="000000"/>
              </a:solidFill>
              <a:ea typeface="Arial" panose="020B0604020202020204" pitchFamily="34" charset="0"/>
            </a:endParaRPr>
          </a:p>
        </p:txBody>
      </p:sp>
    </p:spTree>
    <p:extLst>
      <p:ext uri="{BB962C8B-B14F-4D97-AF65-F5344CB8AC3E}">
        <p14:creationId xmlns:p14="http://schemas.microsoft.com/office/powerpoint/2010/main" val="1191612143"/>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3617</TotalTime>
  <Words>2180</Words>
  <Application>Microsoft Office PowerPoint</Application>
  <PresentationFormat>Affichage à l'écran (4:3)</PresentationFormat>
  <Paragraphs>585</Paragraphs>
  <Slides>37</Slides>
  <Notes>16</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37</vt:i4>
      </vt:variant>
    </vt:vector>
  </HeadingPairs>
  <TitlesOfParts>
    <vt:vector size="47" baseType="lpstr">
      <vt:lpstr>Arial Unicode MS</vt:lpstr>
      <vt:lpstr>MS PGothic</vt:lpstr>
      <vt:lpstr>Arial</vt:lpstr>
      <vt:lpstr>Calibri</vt:lpstr>
      <vt:lpstr>DIN-Black</vt:lpstr>
      <vt:lpstr>DIN-Regular</vt:lpstr>
      <vt:lpstr>Open Sans</vt:lpstr>
      <vt:lpstr>Times New Roman</vt:lpstr>
      <vt:lpstr>Wingdings</vt:lpstr>
      <vt:lpstr>Modèle par défaut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CGVO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Frédéric KERBECHE</dc:creator>
  <cp:lastModifiedBy>KERBECHE FREDERIC</cp:lastModifiedBy>
  <cp:revision>329</cp:revision>
  <cp:lastPrinted>2021-11-15T10:23:28Z</cp:lastPrinted>
  <dcterms:created xsi:type="dcterms:W3CDTF">2014-08-26T14:12:46Z</dcterms:created>
  <dcterms:modified xsi:type="dcterms:W3CDTF">2021-11-22T12:18:30Z</dcterms:modified>
</cp:coreProperties>
</file>